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355" r:id="rId3"/>
    <p:sldId id="501" r:id="rId4"/>
    <p:sldId id="257" r:id="rId5"/>
    <p:sldId id="265" r:id="rId6"/>
    <p:sldId id="279" r:id="rId7"/>
    <p:sldId id="277" r:id="rId8"/>
    <p:sldId id="460" r:id="rId9"/>
    <p:sldId id="502"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503" r:id="rId32"/>
    <p:sldId id="504" r:id="rId33"/>
    <p:sldId id="505" r:id="rId34"/>
    <p:sldId id="506" r:id="rId35"/>
    <p:sldId id="507" r:id="rId36"/>
    <p:sldId id="508" r:id="rId37"/>
    <p:sldId id="509" r:id="rId38"/>
    <p:sldId id="510" r:id="rId39"/>
    <p:sldId id="287" r:id="rId40"/>
    <p:sldId id="290" r:id="rId41"/>
    <p:sldId id="491" r:id="rId42"/>
    <p:sldId id="492" r:id="rId43"/>
    <p:sldId id="495" r:id="rId44"/>
    <p:sldId id="304" r:id="rId45"/>
    <p:sldId id="291" r:id="rId46"/>
    <p:sldId id="470" r:id="rId47"/>
    <p:sldId id="469" r:id="rId48"/>
    <p:sldId id="429" r:id="rId49"/>
    <p:sldId id="405" r:id="rId50"/>
    <p:sldId id="360" r:id="rId51"/>
    <p:sldId id="473" r:id="rId52"/>
    <p:sldId id="474" r:id="rId53"/>
    <p:sldId id="475" r:id="rId54"/>
    <p:sldId id="476" r:id="rId55"/>
    <p:sldId id="466" r:id="rId56"/>
    <p:sldId id="468" r:id="rId57"/>
    <p:sldId id="478" r:id="rId58"/>
    <p:sldId id="479" r:id="rId59"/>
    <p:sldId id="485" r:id="rId60"/>
    <p:sldId id="486" r:id="rId61"/>
    <p:sldId id="487" r:id="rId62"/>
    <p:sldId id="488" r:id="rId63"/>
    <p:sldId id="493" r:id="rId64"/>
    <p:sldId id="494" r:id="rId65"/>
    <p:sldId id="472" r:id="rId66"/>
    <p:sldId id="467" r:id="rId67"/>
    <p:sldId id="496" r:id="rId68"/>
    <p:sldId id="497" r:id="rId69"/>
    <p:sldId id="498" r:id="rId70"/>
    <p:sldId id="499" r:id="rId71"/>
    <p:sldId id="500" r:id="rId72"/>
    <p:sldId id="464" r:id="rId73"/>
    <p:sldId id="465" r:id="rId74"/>
    <p:sldId id="477" r:id="rId75"/>
    <p:sldId id="463" r:id="rId76"/>
    <p:sldId id="349" r:id="rId77"/>
    <p:sldId id="489" r:id="rId78"/>
    <p:sldId id="483" r:id="rId79"/>
    <p:sldId id="484" r:id="rId80"/>
    <p:sldId id="512" r:id="rId81"/>
    <p:sldId id="511" r:id="rId82"/>
    <p:sldId id="480" r:id="rId8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9933"/>
    <a:srgbClr val="00CC66"/>
    <a:srgbClr val="FF3300"/>
    <a:srgbClr val="007A3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autoAdjust="0"/>
    <p:restoredTop sz="94628" autoAdjust="0"/>
  </p:normalViewPr>
  <p:slideViewPr>
    <p:cSldViewPr>
      <p:cViewPr varScale="1">
        <p:scale>
          <a:sx n="143" d="100"/>
          <a:sy n="143" d="100"/>
        </p:scale>
        <p:origin x="-474"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2-9-2018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a:t>The LED has polarity. The long</a:t>
            </a:r>
            <a:r>
              <a:rPr lang="en-US" baseline="0" dirty="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a:t>Arduino</a:t>
            </a:r>
            <a:r>
              <a:rPr lang="en-US" baseline="0" dirty="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99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het opmaakprofiel van de modelondertitel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a:t>Klik om de stijl te bewerken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a:t>Hans de </a:t>
            </a:r>
            <a:r>
              <a:rPr lang="en-US" sz="1100" dirty="0" err="1"/>
              <a:t>Jong</a:t>
            </a:r>
            <a:r>
              <a:rPr lang="en-US" sz="1100" dirty="0"/>
              <a:t> / Gerhard </a:t>
            </a:r>
            <a:r>
              <a:rPr lang="en-US" sz="1100" dirty="0" err="1"/>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7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339502"/>
            <a:ext cx="7772400" cy="2808312"/>
          </a:xfrm>
        </p:spPr>
        <p:txBody>
          <a:bodyPr>
            <a:normAutofit fontScale="90000"/>
          </a:bodyPr>
          <a:lstStyle/>
          <a:p>
            <a:pPr algn="ctr"/>
            <a:r>
              <a:rPr lang="nl-NL" dirty="0" err="1"/>
              <a:t>Physical</a:t>
            </a:r>
            <a:r>
              <a:rPr lang="nl-NL" dirty="0"/>
              <a:t> </a:t>
            </a:r>
            <a:r>
              <a:rPr lang="nl-NL" dirty="0" err="1"/>
              <a:t>computing</a:t>
            </a:r>
            <a:r>
              <a:rPr lang="nl-NL" dirty="0"/>
              <a:t> </a:t>
            </a:r>
            <a:r>
              <a:rPr lang="nl-NL" dirty="0" smtClean="0"/>
              <a:t>vanuit Scratch met gebruik van </a:t>
            </a:r>
            <a:r>
              <a:rPr lang="nl-NL" dirty="0" err="1" smtClean="0"/>
              <a:t>scratchClient</a:t>
            </a:r>
            <a:r>
              <a:rPr lang="nl-NL" dirty="0" smtClean="0"/>
              <a:t> </a:t>
            </a:r>
            <a:r>
              <a:rPr lang="nl-NL" dirty="0"/>
              <a:t>– </a:t>
            </a:r>
            <a:r>
              <a:rPr lang="nl-NL" b="1" dirty="0"/>
              <a:t>Beginners</a:t>
            </a:r>
            <a:br>
              <a:rPr lang="nl-NL" b="1" dirty="0"/>
            </a:br>
            <a:r>
              <a:rPr lang="nl-NL" dirty="0"/>
              <a:t/>
            </a:r>
            <a:br>
              <a:rPr lang="nl-NL" dirty="0"/>
            </a:br>
            <a:r>
              <a:rPr lang="nl-NL" sz="3600" i="1" dirty="0" smtClean="0"/>
              <a:t>Bestuur </a:t>
            </a:r>
            <a:r>
              <a:rPr lang="nl-NL" sz="3600" i="1" dirty="0" err="1" smtClean="0"/>
              <a:t>servo’s</a:t>
            </a:r>
            <a:r>
              <a:rPr lang="nl-NL" sz="3600" i="1" dirty="0"/>
              <a:t>, </a:t>
            </a:r>
            <a:r>
              <a:rPr lang="nl-NL" sz="3600" i="1" dirty="0" err="1"/>
              <a:t>LEDs</a:t>
            </a:r>
            <a:r>
              <a:rPr lang="nl-NL" sz="3600" i="1" dirty="0"/>
              <a:t> </a:t>
            </a:r>
            <a:r>
              <a:rPr lang="nl-NL" sz="3600" i="1" dirty="0" smtClean="0"/>
              <a:t>en meer vanuit Scratch met gebruik van </a:t>
            </a:r>
            <a:r>
              <a:rPr lang="nl-NL" sz="3600" i="1" dirty="0" err="1"/>
              <a:t>RPi</a:t>
            </a:r>
            <a:r>
              <a:rPr lang="nl-NL" sz="3600" i="1" dirty="0"/>
              <a:t>, </a:t>
            </a:r>
            <a:r>
              <a:rPr lang="nl-NL" sz="3600" i="1" dirty="0" err="1"/>
              <a:t>Arduino</a:t>
            </a:r>
            <a:r>
              <a:rPr lang="nl-NL" sz="3600" i="1" dirty="0"/>
              <a:t>, </a:t>
            </a:r>
            <a:r>
              <a:rPr lang="nl-NL" sz="3600" i="1" dirty="0" err="1"/>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nl-NL" dirty="0" smtClean="0">
                <a:solidFill>
                  <a:schemeClr val="bg1"/>
                </a:solidFill>
              </a:rPr>
              <a:t>Hans de Jong &amp; Gerhard </a:t>
            </a:r>
            <a:r>
              <a:rPr lang="nl-NL" dirty="0" err="1" smtClean="0">
                <a:solidFill>
                  <a:schemeClr val="bg1"/>
                </a:solidFill>
              </a:rPr>
              <a:t>Hepp</a:t>
            </a:r>
            <a:endParaRPr lang="nl-NL" dirty="0" smtClean="0">
              <a:solidFill>
                <a:schemeClr val="bg1"/>
              </a:solidFill>
            </a:endParaRPr>
          </a:p>
          <a:p>
            <a:r>
              <a:rPr lang="nl-NL" dirty="0" smtClean="0">
                <a:solidFill>
                  <a:schemeClr val="bg1"/>
                </a:solidFill>
              </a:rPr>
              <a:t>Workshop voor de Pi And </a:t>
            </a:r>
            <a:r>
              <a:rPr lang="nl-NL" dirty="0" smtClean="0">
                <a:solidFill>
                  <a:schemeClr val="bg1"/>
                </a:solidFill>
              </a:rPr>
              <a:t>More en Maker Faire conferenties</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nl-NL" smtClean="0">
                <a:solidFill>
                  <a:schemeClr val="tx1"/>
                </a:solidFill>
              </a:rPr>
              <a:t>Arduino Nano</a:t>
            </a:r>
            <a:endParaRPr lang="nl-NL">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solidFill>
                  <a:schemeClr val="tx1"/>
                </a:solidFill>
              </a:rPr>
              <a:t>Raspberry Pi 2B of 3B</a:t>
            </a:r>
            <a:endParaRPr lang="nl-NL">
              <a:solidFill>
                <a:schemeClr val="tx1"/>
              </a:solidFill>
            </a:endParaRPr>
          </a:p>
        </p:txBody>
      </p:sp>
      <p:sp>
        <p:nvSpPr>
          <p:cNvPr id="6" name="Titel 5"/>
          <p:cNvSpPr>
            <a:spLocks noGrp="1"/>
          </p:cNvSpPr>
          <p:nvPr>
            <p:ph type="title"/>
          </p:nvPr>
        </p:nvSpPr>
        <p:spPr/>
        <p:txBody>
          <a:bodyPr/>
          <a:lstStyle/>
          <a:p>
            <a:r>
              <a:rPr lang="nl-NL" smtClean="0"/>
              <a:t>De opzet</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 2 run time</a:t>
            </a:r>
            <a:endParaRPr lang="nl-NL"/>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a:t>
            </a:r>
            <a:endParaRPr lang="nl-NL"/>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 Schets</a:t>
            </a:r>
            <a:endParaRPr lang="nl-NL"/>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 Config file</a:t>
            </a:r>
            <a:endParaRPr lang="nl-NL"/>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Programma in Scratch</a:t>
            </a:r>
            <a:endParaRPr lang="nl-NL" sz="1600"/>
          </a:p>
        </p:txBody>
      </p:sp>
      <p:cxnSp>
        <p:nvCxnSpPr>
          <p:cNvPr id="18" name="Rechte verbindingslijn met pijl 17"/>
          <p:cNvCxnSpPr>
            <a:cxnSpLocks/>
            <a:stCxn id="42" idx="3"/>
            <a:endCxn id="10" idx="1"/>
          </p:cNvCxnSpPr>
          <p:nvPr/>
        </p:nvCxnSpPr>
        <p:spPr>
          <a:xfrm>
            <a:off x="2978869" y="1815666"/>
            <a:ext cx="51301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smtClean="0">
                <a:solidFill>
                  <a:schemeClr val="tx1"/>
                </a:solidFill>
              </a:rPr>
              <a:t>Definieert de functies van de GPIO pennen op de Arduino (en de RPi) en geeft ze logische namen. </a:t>
            </a:r>
            <a:endParaRPr lang="nl-NL" sz="1200">
              <a:solidFill>
                <a:schemeClr val="tx1"/>
              </a:solidFill>
            </a:endParaRP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84176"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smtClean="0"/>
              <a:t>Voorgedefinieerde sprites (met code, geluid en uiterlijken)</a:t>
            </a:r>
            <a:endParaRPr lang="nl-NL" sz="1400"/>
          </a:p>
        </p:txBody>
      </p:sp>
      <p:sp>
        <p:nvSpPr>
          <p:cNvPr id="39" name="Rechthoek 38"/>
          <p:cNvSpPr/>
          <p:nvPr/>
        </p:nvSpPr>
        <p:spPr>
          <a:xfrm>
            <a:off x="7236296" y="3867894"/>
            <a:ext cx="183569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Standard setup</a:t>
            </a:r>
            <a:endParaRPr lang="nl-NL" sz="1050"/>
          </a:p>
        </p:txBody>
      </p:sp>
      <p:sp>
        <p:nvSpPr>
          <p:cNvPr id="40" name="Rechthoek 39"/>
          <p:cNvSpPr/>
          <p:nvPr/>
        </p:nvSpPr>
        <p:spPr>
          <a:xfrm>
            <a:off x="7236296" y="4083918"/>
            <a:ext cx="1835696"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Geprogrammeerd door de leerlingen</a:t>
            </a:r>
            <a:endParaRPr lang="nl-NL" sz="1050"/>
          </a:p>
        </p:txBody>
      </p:sp>
      <p:sp>
        <p:nvSpPr>
          <p:cNvPr id="44" name="Rechthoek 43"/>
          <p:cNvSpPr/>
          <p:nvPr/>
        </p:nvSpPr>
        <p:spPr>
          <a:xfrm>
            <a:off x="7236296" y="4443958"/>
            <a:ext cx="1835696" cy="5040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smtClean="0"/>
              <a:t>Voorbereid door de leraar, ouder of ervaren leerling (vandaag: jij)</a:t>
            </a:r>
            <a:endParaRPr lang="nl-NL" sz="1050" dirty="0"/>
          </a:p>
        </p:txBody>
      </p:sp>
      <p:sp>
        <p:nvSpPr>
          <p:cNvPr id="42" name="Rechthoek 41"/>
          <p:cNvSpPr/>
          <p:nvPr/>
        </p:nvSpPr>
        <p:spPr>
          <a:xfrm>
            <a:off x="1619671" y="1347614"/>
            <a:ext cx="135919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Scratch 2 extentie voor scratchClient</a:t>
            </a:r>
            <a:endParaRPr lang="nl-NL" sz="160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939751"/>
          </a:xfrm>
        </p:spPr>
        <p:txBody>
          <a:bodyPr>
            <a:normAutofit fontScale="90000"/>
          </a:bodyPr>
          <a:lstStyle/>
          <a:p>
            <a:r>
              <a:rPr lang="nl-NL" dirty="0" smtClean="0"/>
              <a:t>Vaak gevraagd: waarom een </a:t>
            </a:r>
            <a:r>
              <a:rPr lang="nl-NL" dirty="0" err="1" smtClean="0"/>
              <a:t>Arduino</a:t>
            </a:r>
            <a:r>
              <a:rPr lang="nl-NL" dirty="0" smtClean="0"/>
              <a:t> gebruiken?</a:t>
            </a:r>
            <a:endParaRPr lang="nl-NL" dirty="0"/>
          </a:p>
        </p:txBody>
      </p:sp>
      <p:sp>
        <p:nvSpPr>
          <p:cNvPr id="4" name="Tijdelijke aanduiding voor inhoud 3"/>
          <p:cNvSpPr>
            <a:spLocks noGrp="1"/>
          </p:cNvSpPr>
          <p:nvPr>
            <p:ph idx="1"/>
          </p:nvPr>
        </p:nvSpPr>
        <p:spPr/>
        <p:txBody>
          <a:bodyPr>
            <a:normAutofit fontScale="92500" lnSpcReduction="10000"/>
          </a:bodyPr>
          <a:lstStyle/>
          <a:p>
            <a:r>
              <a:rPr lang="nl-NL" dirty="0" smtClean="0"/>
              <a:t>Vraag: waarom niet gewoon de GPIO pennen van de </a:t>
            </a:r>
            <a:r>
              <a:rPr lang="nl-NL" dirty="0" err="1" smtClean="0"/>
              <a:t>Raspberry</a:t>
            </a:r>
            <a:r>
              <a:rPr lang="nl-NL" dirty="0" smtClean="0"/>
              <a:t> Pi gebruiken?</a:t>
            </a:r>
          </a:p>
          <a:p>
            <a:r>
              <a:rPr lang="nl-NL" dirty="0" smtClean="0"/>
              <a:t>Antwoord:</a:t>
            </a:r>
          </a:p>
          <a:p>
            <a:pPr lvl="1"/>
            <a:r>
              <a:rPr lang="nl-NL" dirty="0" err="1" smtClean="0"/>
              <a:t>Arduino</a:t>
            </a:r>
            <a:r>
              <a:rPr lang="nl-NL" dirty="0" smtClean="0"/>
              <a:t> heeft analoog in en heeft hardware 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 PWM) voor een meer stabiele servobesturing. </a:t>
            </a:r>
            <a:endParaRPr lang="nl-NL" dirty="0"/>
          </a:p>
          <a:p>
            <a:pPr lvl="1"/>
            <a:r>
              <a:rPr lang="nl-NL" dirty="0" err="1" smtClean="0"/>
              <a:t>Arduino</a:t>
            </a:r>
            <a:r>
              <a:rPr lang="nl-NL" dirty="0" smtClean="0"/>
              <a:t> gebruikt 5 volt. </a:t>
            </a:r>
            <a:r>
              <a:rPr lang="nl-NL" dirty="0" err="1" smtClean="0"/>
              <a:t>Raspberry</a:t>
            </a:r>
            <a:r>
              <a:rPr lang="nl-NL" dirty="0" smtClean="0"/>
              <a:t> Pi GPIO pennen zijn niet 5 volt tolerant.</a:t>
            </a:r>
            <a:endParaRPr lang="nl-NL" dirty="0"/>
          </a:p>
          <a:p>
            <a:pPr lvl="1"/>
            <a:r>
              <a:rPr lang="nl-NL" dirty="0" smtClean="0"/>
              <a:t>Als kinderen fouten maken met de elektronica dan zullen ze eventueel een </a:t>
            </a:r>
            <a:r>
              <a:rPr lang="nl-NL" dirty="0" err="1" smtClean="0"/>
              <a:t>Arduino</a:t>
            </a:r>
            <a:r>
              <a:rPr lang="nl-NL" dirty="0" smtClean="0"/>
              <a:t> </a:t>
            </a:r>
            <a:r>
              <a:rPr lang="nl-NL" dirty="0" err="1" smtClean="0"/>
              <a:t>nano</a:t>
            </a:r>
            <a:r>
              <a:rPr lang="nl-NL" dirty="0" smtClean="0"/>
              <a:t> kloon van 2 euro opblazen i.p.v. een </a:t>
            </a:r>
            <a:r>
              <a:rPr lang="nl-NL" dirty="0" err="1" smtClean="0"/>
              <a:t>Raspberry</a:t>
            </a:r>
            <a:r>
              <a:rPr lang="nl-NL" dirty="0" smtClean="0"/>
              <a:t> Pi van 35 euro.</a:t>
            </a:r>
          </a:p>
          <a:p>
            <a:pPr lvl="1"/>
            <a:r>
              <a:rPr lang="nl-NL" dirty="0" smtClean="0"/>
              <a:t>Maakt de opstelling transportabel, nu hoeft slechts een enkele USB plug te worden aangesloten en geen grote kabel op de GPIO pennen.</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nl-NL" smtClean="0"/>
              <a:t>Kies wat je wilt doen</a:t>
            </a:r>
            <a:endParaRPr lang="nl-NL"/>
          </a:p>
        </p:txBody>
      </p:sp>
      <p:sp>
        <p:nvSpPr>
          <p:cNvPr id="5" name="Tijdelijke aanduiding voor inhoud 4"/>
          <p:cNvSpPr>
            <a:spLocks noGrp="1"/>
          </p:cNvSpPr>
          <p:nvPr>
            <p:ph idx="1"/>
          </p:nvPr>
        </p:nvSpPr>
        <p:spPr/>
        <p:txBody>
          <a:bodyPr>
            <a:normAutofit fontScale="85000" lnSpcReduction="20000"/>
          </a:bodyPr>
          <a:lstStyle/>
          <a:p>
            <a:r>
              <a:rPr lang="nl-NL" dirty="0" smtClean="0"/>
              <a:t>De workshop is voor iedereen, van beginner tot expert.</a:t>
            </a:r>
          </a:p>
          <a:p>
            <a:r>
              <a:rPr lang="nl-NL" dirty="0" smtClean="0"/>
              <a:t>Er is onvoldoende tijd om alles te doen, dus kies wat je gaat doen.</a:t>
            </a:r>
          </a:p>
          <a:p>
            <a:r>
              <a:rPr lang="nl-NL" dirty="0" smtClean="0"/>
              <a:t>Gele pagina’s hebben achtergrond informatie en je kunt ze overslaan of er later naar kijken.</a:t>
            </a:r>
          </a:p>
          <a:p>
            <a:r>
              <a:rPr lang="nl-NL" dirty="0" smtClean="0"/>
              <a:t>Aanbeveling</a:t>
            </a:r>
          </a:p>
          <a:p>
            <a:pPr lvl="1"/>
            <a:r>
              <a:rPr lang="nl-NL" dirty="0" smtClean="0"/>
              <a:t>Iedereen: leer hoe </a:t>
            </a:r>
            <a:r>
              <a:rPr lang="nl-NL" dirty="0" err="1" smtClean="0"/>
              <a:t>scratchClient</a:t>
            </a:r>
            <a:r>
              <a:rPr lang="nl-NL" dirty="0" smtClean="0"/>
              <a:t> te configureren met </a:t>
            </a:r>
            <a:r>
              <a:rPr lang="nl-NL" dirty="0" err="1" smtClean="0"/>
              <a:t>LEDs</a:t>
            </a:r>
            <a:r>
              <a:rPr lang="nl-NL" dirty="0" smtClean="0"/>
              <a:t> (digitaal uit) en knop (digitaal in)</a:t>
            </a:r>
          </a:p>
          <a:p>
            <a:pPr lvl="1"/>
            <a:r>
              <a:rPr lang="nl-NL" dirty="0" smtClean="0"/>
              <a:t>Iedereen: probeer het uit in Scratch</a:t>
            </a:r>
          </a:p>
          <a:p>
            <a:pPr lvl="1"/>
            <a:r>
              <a:rPr lang="nl-NL" dirty="0" smtClean="0"/>
              <a:t>Daarna: selecteer extra onderwerpen van afzonderlijke presentaties </a:t>
            </a:r>
          </a:p>
          <a:p>
            <a:pPr lvl="2"/>
            <a:r>
              <a:rPr lang="nl-NL" dirty="0" smtClean="0"/>
              <a:t>Gevorderden </a:t>
            </a:r>
          </a:p>
          <a:p>
            <a:pPr lvl="2"/>
            <a:r>
              <a:rPr lang="nl-NL" dirty="0" smtClean="0"/>
              <a:t>Geavanceerd</a:t>
            </a:r>
          </a:p>
          <a:p>
            <a:pPr lvl="2"/>
            <a:r>
              <a:rPr lang="nl-NL" dirty="0" smtClean="0"/>
              <a:t>Expert</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2</a:t>
            </a:r>
            <a:r>
              <a:rPr lang="en-US" dirty="0"/>
              <a:t>: </a:t>
            </a:r>
            <a:r>
              <a:rPr lang="en-US" dirty="0" smtClean="0"/>
              <a:t>Leer de </a:t>
            </a:r>
            <a:r>
              <a:rPr lang="en-US" dirty="0" err="1" smtClean="0"/>
              <a:t>componenten</a:t>
            </a:r>
            <a:r>
              <a:rPr lang="en-US" dirty="0" smtClean="0"/>
              <a:t> </a:t>
            </a:r>
            <a:r>
              <a:rPr lang="en-US" dirty="0" err="1" smtClean="0"/>
              <a:t>kennen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Breadboard</a:t>
            </a:r>
            <a:endParaRPr lang="nl-NL"/>
          </a:p>
        </p:txBody>
      </p:sp>
      <p:sp>
        <p:nvSpPr>
          <p:cNvPr id="3" name="Tijdelijke aanduiding voor inhoud 2"/>
          <p:cNvSpPr>
            <a:spLocks noGrp="1"/>
          </p:cNvSpPr>
          <p:nvPr>
            <p:ph idx="1"/>
          </p:nvPr>
        </p:nvSpPr>
        <p:spPr>
          <a:xfrm>
            <a:off x="457200" y="1200151"/>
            <a:ext cx="3754760" cy="2739751"/>
          </a:xfrm>
        </p:spPr>
        <p:txBody>
          <a:bodyPr>
            <a:normAutofit/>
          </a:bodyPr>
          <a:lstStyle/>
          <a:p>
            <a:r>
              <a:rPr lang="nl-NL" sz="1800" dirty="0" smtClean="0"/>
              <a:t>Wordt gebruikt om snel elektronische schakelingen te bouwen. </a:t>
            </a:r>
          </a:p>
          <a:p>
            <a:r>
              <a:rPr lang="nl-NL" sz="1800" dirty="0" smtClean="0"/>
              <a:t>Bekijk de twee rails voor + (VCC) and – (GND - aarde)</a:t>
            </a:r>
          </a:p>
          <a:p>
            <a:r>
              <a:rPr lang="nl-NL" sz="1800" dirty="0" smtClean="0"/>
              <a:t>Let op dat in elke kolom 2 blokjes met elk 5 met elkaar doorverbonden </a:t>
            </a:r>
            <a:br>
              <a:rPr lang="nl-NL" sz="1800" dirty="0" smtClean="0"/>
            </a:br>
            <a:r>
              <a:rPr lang="nl-NL" sz="1800" dirty="0" smtClean="0"/>
              <a:t>gaten zitten</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2267744" y="3219822"/>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7931224" cy="636826"/>
          </a:xfrm>
        </p:spPr>
        <p:txBody>
          <a:bodyPr>
            <a:normAutofit fontScale="90000"/>
          </a:bodyPr>
          <a:lstStyle/>
          <a:p>
            <a:r>
              <a:rPr lang="en-US" dirty="0"/>
              <a:t>De Arduino Nano </a:t>
            </a:r>
            <a:r>
              <a:rPr lang="en-US" dirty="0" err="1"/>
              <a:t>en</a:t>
            </a:r>
            <a:r>
              <a:rPr lang="en-US" dirty="0"/>
              <a:t> het </a:t>
            </a:r>
            <a:r>
              <a:rPr lang="en-US" dirty="0" err="1"/>
              <a:t>adapterbord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3024336" cy="369332"/>
          </a:xfrm>
          <a:prstGeom prst="rect">
            <a:avLst/>
          </a:prstGeom>
          <a:noFill/>
        </p:spPr>
        <p:txBody>
          <a:bodyPr wrap="square" rtlCol="0">
            <a:spAutoFit/>
          </a:bodyPr>
          <a:lstStyle/>
          <a:p>
            <a:r>
              <a:rPr lang="en-US" dirty="0" err="1"/>
              <a:t>Voedingsaansluiting</a:t>
            </a:r>
            <a:r>
              <a:rPr lang="en-US" dirty="0"/>
              <a:t> 9-12 volt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a:t>Arduino Nano met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a:t>Micro USB </a:t>
            </a:r>
            <a:r>
              <a:rPr lang="en-US" dirty="0" err="1"/>
              <a:t>poort</a:t>
            </a:r>
            <a:endParaRPr lang="nl-NL" dirty="0"/>
          </a:p>
        </p:txBody>
      </p:sp>
      <p:sp>
        <p:nvSpPr>
          <p:cNvPr id="17" name="Tekstvak 16"/>
          <p:cNvSpPr txBox="1"/>
          <p:nvPr/>
        </p:nvSpPr>
        <p:spPr>
          <a:xfrm>
            <a:off x="0" y="1131590"/>
            <a:ext cx="2483768" cy="1384995"/>
          </a:xfrm>
          <a:prstGeom prst="rect">
            <a:avLst/>
          </a:prstGeom>
          <a:noFill/>
        </p:spPr>
        <p:txBody>
          <a:bodyPr wrap="square" rtlCol="0">
            <a:spAutoFit/>
          </a:bodyPr>
          <a:lstStyle/>
          <a:p>
            <a:r>
              <a:rPr lang="en-US" sz="1400" dirty="0"/>
              <a:t>Per GPIO </a:t>
            </a:r>
            <a:r>
              <a:rPr lang="en-US" sz="1400" dirty="0" err="1"/>
              <a:t>signaal</a:t>
            </a:r>
            <a:r>
              <a:rPr lang="en-US" sz="1400" dirty="0"/>
              <a:t> 3 </a:t>
            </a:r>
            <a:r>
              <a:rPr lang="en-US" sz="1400" dirty="0" err="1"/>
              <a:t>pennen</a:t>
            </a:r>
            <a:r>
              <a:rPr lang="en-US" sz="1400" dirty="0"/>
              <a:t>: </a:t>
            </a:r>
          </a:p>
          <a:p>
            <a:r>
              <a:rPr lang="en-US" sz="1400" dirty="0"/>
              <a:t>S (</a:t>
            </a:r>
            <a:r>
              <a:rPr lang="en-US" sz="1400" dirty="0" err="1"/>
              <a:t>blauw</a:t>
            </a:r>
            <a:r>
              <a:rPr lang="en-US" sz="1400" dirty="0"/>
              <a:t> = </a:t>
            </a:r>
            <a:r>
              <a:rPr lang="en-US" sz="1400" dirty="0" err="1"/>
              <a:t>signaal</a:t>
            </a:r>
            <a:r>
              <a:rPr lang="en-US" sz="1400" dirty="0"/>
              <a:t>)</a:t>
            </a:r>
          </a:p>
          <a:p>
            <a:r>
              <a:rPr lang="en-US" sz="1400" dirty="0"/>
              <a:t>V (rood = VCC = +) </a:t>
            </a:r>
          </a:p>
          <a:p>
            <a:r>
              <a:rPr lang="en-US" sz="1400" dirty="0"/>
              <a:t>G (</a:t>
            </a:r>
            <a:r>
              <a:rPr lang="en-US" sz="1400" dirty="0" err="1"/>
              <a:t>zwart</a:t>
            </a:r>
            <a:r>
              <a:rPr lang="en-US" sz="1400" dirty="0"/>
              <a:t> = GND = -)</a:t>
            </a:r>
          </a:p>
          <a:p>
            <a:r>
              <a:rPr lang="en-US" sz="1400" i="1" dirty="0"/>
              <a:t>(heel </a:t>
            </a:r>
            <a:r>
              <a:rPr lang="en-US" sz="1400" i="1" dirty="0" err="1"/>
              <a:t>handig</a:t>
            </a:r>
            <a:r>
              <a:rPr lang="en-US" sz="1400" i="1" dirty="0"/>
              <a:t> om </a:t>
            </a:r>
            <a:r>
              <a:rPr lang="en-US" sz="1400" i="1" dirty="0" err="1"/>
              <a:t>b.v</a:t>
            </a:r>
            <a:r>
              <a:rPr lang="en-US" sz="1400" i="1" dirty="0"/>
              <a:t>. </a:t>
            </a:r>
            <a:br>
              <a:rPr lang="en-US" sz="1400" i="1" dirty="0"/>
            </a:br>
            <a:r>
              <a:rPr lang="en-US" sz="1400" i="1" dirty="0"/>
              <a:t>servo’s </a:t>
            </a:r>
            <a:r>
              <a:rPr lang="en-US" sz="1400" i="1" dirty="0" err="1"/>
              <a:t>aan</a:t>
            </a:r>
            <a:r>
              <a:rPr lang="en-US" sz="1400" i="1" dirty="0"/>
              <a:t> te </a:t>
            </a:r>
            <a:r>
              <a:rPr lang="en-US" sz="1400" i="1" dirty="0" err="1"/>
              <a:t>sluiten</a:t>
            </a:r>
            <a:r>
              <a:rPr lang="en-US" sz="1400" i="1" dirty="0"/>
              <a:t>) </a:t>
            </a:r>
          </a:p>
        </p:txBody>
      </p:sp>
      <p:cxnSp>
        <p:nvCxnSpPr>
          <p:cNvPr id="18" name="Rechte verbindingslijn met pijl 17"/>
          <p:cNvCxnSpPr>
            <a:cxnSpLocks/>
          </p:cNvCxnSpPr>
          <p:nvPr/>
        </p:nvCxnSpPr>
        <p:spPr>
          <a:xfrm>
            <a:off x="1475656" y="1707654"/>
            <a:ext cx="864096"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a:cxnSpLocks/>
          </p:cNvCxnSpPr>
          <p:nvPr/>
        </p:nvCxnSpPr>
        <p:spPr>
          <a:xfrm>
            <a:off x="1547664" y="1923678"/>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a:cxnSpLocks/>
          </p:cNvCxnSpPr>
          <p:nvPr/>
        </p:nvCxnSpPr>
        <p:spPr>
          <a:xfrm>
            <a:off x="1475656" y="1491630"/>
            <a:ext cx="1080120" cy="43204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cxnSpLocks/>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err="1"/>
              <a:t>Digitale</a:t>
            </a:r>
            <a:r>
              <a:rPr lang="en-US" dirty="0"/>
              <a:t> </a:t>
            </a:r>
            <a:r>
              <a:rPr lang="en-US" dirty="0" err="1"/>
              <a:t>poorten</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a:t>Analog </a:t>
            </a:r>
            <a:r>
              <a:rPr lang="en-US" dirty="0" err="1"/>
              <a:t>poorten</a:t>
            </a:r>
            <a:r>
              <a:rPr lang="en-US" dirty="0"/>
              <a:t> </a:t>
            </a:r>
            <a:r>
              <a:rPr lang="en-US" sz="1200" dirty="0"/>
              <a:t>(de </a:t>
            </a:r>
            <a:r>
              <a:rPr lang="en-US" sz="1200" dirty="0" err="1"/>
              <a:t>meeste</a:t>
            </a:r>
            <a:r>
              <a:rPr lang="en-US" sz="1200" dirty="0"/>
              <a:t> </a:t>
            </a:r>
            <a:r>
              <a:rPr lang="en-US" sz="1200" dirty="0" err="1"/>
              <a:t>ook</a:t>
            </a:r>
            <a:r>
              <a:rPr lang="en-US" sz="1200" dirty="0"/>
              <a:t> </a:t>
            </a:r>
            <a:r>
              <a:rPr lang="en-US" sz="1200" dirty="0" err="1"/>
              <a:t>bruikbaar</a:t>
            </a:r>
            <a:r>
              <a:rPr lang="en-US" sz="1200" dirty="0"/>
              <a:t> </a:t>
            </a:r>
            <a:r>
              <a:rPr lang="en-US" sz="1200" dirty="0" err="1"/>
              <a:t>als</a:t>
            </a:r>
            <a:r>
              <a:rPr lang="en-US" sz="1200" dirty="0"/>
              <a:t> </a:t>
            </a:r>
            <a:r>
              <a:rPr lang="en-US" sz="1200" dirty="0" err="1"/>
              <a:t>digitale</a:t>
            </a:r>
            <a:r>
              <a:rPr lang="en-US" sz="1200" dirty="0"/>
              <a:t> </a:t>
            </a:r>
            <a:r>
              <a:rPr lang="en-US" sz="1200" dirty="0" err="1"/>
              <a:t>poorten</a:t>
            </a:r>
            <a:r>
              <a:rPr lang="en-US" sz="1200" dirty="0"/>
              <a:t>)</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a:t>Reset knop</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a:t>Reset knop</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Hoe het </a:t>
            </a:r>
            <a:r>
              <a:rPr lang="en-US" dirty="0" err="1" smtClean="0"/>
              <a:t>bord</a:t>
            </a:r>
            <a:r>
              <a:rPr lang="en-US" dirty="0" smtClean="0"/>
              <a:t> </a:t>
            </a:r>
            <a:r>
              <a:rPr lang="en-US" dirty="0" err="1" smtClean="0"/>
              <a:t>eruit</a:t>
            </a:r>
            <a:r>
              <a:rPr lang="en-US" dirty="0" smtClean="0"/>
              <a:t> </a:t>
            </a:r>
            <a:r>
              <a:rPr lang="en-US" dirty="0" err="1" smtClean="0"/>
              <a:t>ziet</a:t>
            </a:r>
            <a:r>
              <a:rPr lang="en-US" dirty="0" smtClean="0"/>
              <a: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569660"/>
          </a:xfrm>
          <a:prstGeom prst="rect">
            <a:avLst/>
          </a:prstGeom>
          <a:noFill/>
        </p:spPr>
        <p:txBody>
          <a:bodyPr wrap="square" rtlCol="0">
            <a:spAutoFit/>
          </a:bodyPr>
          <a:lstStyle/>
          <a:p>
            <a:r>
              <a:rPr lang="en-US" sz="2400" dirty="0"/>
              <a:t>… </a:t>
            </a:r>
            <a:r>
              <a:rPr lang="en-US" sz="2400" dirty="0" err="1" smtClean="0"/>
              <a:t>aan</a:t>
            </a:r>
            <a:r>
              <a:rPr lang="en-US" sz="2400" dirty="0" smtClean="0"/>
              <a:t> het </a:t>
            </a:r>
            <a:r>
              <a:rPr lang="en-US" sz="2400" dirty="0" err="1" smtClean="0"/>
              <a:t>eind</a:t>
            </a:r>
            <a:r>
              <a:rPr lang="en-US" sz="2400" dirty="0" smtClean="0"/>
              <a:t> van de beginners workshop</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picture to be made</a:t>
            </a:r>
            <a:endParaRPr lang="nl-N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a:t>… </a:t>
            </a:r>
            <a:r>
              <a:rPr lang="en-US" dirty="0" err="1" smtClean="0"/>
              <a:t>aan</a:t>
            </a:r>
            <a:r>
              <a:rPr lang="en-US" dirty="0" smtClean="0"/>
              <a:t> het </a:t>
            </a:r>
            <a:r>
              <a:rPr lang="en-US" dirty="0" err="1" smtClean="0"/>
              <a:t>eind</a:t>
            </a:r>
            <a:r>
              <a:rPr lang="en-US" dirty="0" smtClean="0"/>
              <a:t> van de </a:t>
            </a:r>
            <a:r>
              <a:rPr lang="en-US" dirty="0" err="1" smtClean="0"/>
              <a:t>gevorderden</a:t>
            </a:r>
            <a:r>
              <a:rPr lang="en-US" dirty="0" smtClean="0"/>
              <a:t>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1115616" y="1417086"/>
            <a:ext cx="4968552" cy="372641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a:t>… </a:t>
            </a:r>
            <a:r>
              <a:rPr lang="en-US" dirty="0" smtClean="0"/>
              <a:t>en </a:t>
            </a:r>
            <a:r>
              <a:rPr lang="en-US" dirty="0" err="1" smtClean="0"/>
              <a:t>aan</a:t>
            </a:r>
            <a:r>
              <a:rPr lang="en-US" dirty="0" smtClean="0"/>
              <a:t> het </a:t>
            </a:r>
            <a:r>
              <a:rPr lang="en-US" dirty="0" err="1" smtClean="0"/>
              <a:t>eind</a:t>
            </a:r>
            <a:r>
              <a:rPr lang="en-US" dirty="0" smtClean="0"/>
              <a:t> van de </a:t>
            </a:r>
            <a:r>
              <a:rPr lang="en-US" dirty="0" err="1" smtClean="0"/>
              <a:t>geavanceerde</a:t>
            </a:r>
            <a:r>
              <a:rPr lang="en-US" dirty="0" smtClean="0"/>
              <a:t>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err="1" smtClean="0"/>
              <a:t>Deel</a:t>
            </a:r>
            <a:r>
              <a:rPr lang="en-US" dirty="0" smtClean="0"/>
              <a:t> 3</a:t>
            </a:r>
            <a:r>
              <a:rPr lang="en-US" dirty="0"/>
              <a:t>: </a:t>
            </a:r>
            <a:r>
              <a:rPr lang="en-US" dirty="0" smtClean="0"/>
              <a:t>Het laden van de </a:t>
            </a:r>
            <a:r>
              <a:rPr lang="en-US" dirty="0" err="1" smtClean="0"/>
              <a:t>schets</a:t>
            </a:r>
            <a:r>
              <a:rPr lang="en-US" dirty="0" smtClean="0"/>
              <a:t> in </a:t>
            </a:r>
            <a:r>
              <a:rPr lang="en-US" dirty="0"/>
              <a:t>the </a:t>
            </a:r>
            <a:r>
              <a:rPr lang="en-US" dirty="0" err="1"/>
              <a:t>Arduino</a:t>
            </a:r>
            <a:r>
              <a:rPr lang="en-US" dirty="0"/>
              <a:t/>
            </a:r>
            <a:br>
              <a:rPr lang="en-US" dirty="0"/>
            </a:br>
            <a:r>
              <a:rPr lang="en-US" dirty="0"/>
              <a:t>(in </a:t>
            </a:r>
            <a:r>
              <a:rPr lang="en-US" dirty="0" err="1" smtClean="0"/>
              <a:t>deze</a:t>
            </a:r>
            <a:r>
              <a:rPr lang="en-US" dirty="0" smtClean="0"/>
              <a:t> </a:t>
            </a:r>
            <a:r>
              <a:rPr lang="en-US" dirty="0" smtClean="0"/>
              <a:t>workshop</a:t>
            </a:r>
            <a:r>
              <a:rPr lang="en-US" dirty="0"/>
              <a:t>: </a:t>
            </a:r>
            <a:r>
              <a:rPr lang="en-US" dirty="0" err="1" smtClean="0"/>
              <a:t>naar</a:t>
            </a:r>
            <a:r>
              <a:rPr lang="en-US" dirty="0" smtClean="0"/>
              <a:t> </a:t>
            </a:r>
            <a:r>
              <a:rPr lang="en-US" dirty="0" err="1" smtClean="0"/>
              <a:t>keuze</a:t>
            </a:r>
            <a:r>
              <a:rPr lang="en-US" dirty="0" smtClean="0"/>
              <a:t>,</a:t>
            </a:r>
            <a:r>
              <a:rPr lang="en-US" dirty="0"/>
              <a:t/>
            </a:r>
            <a:br>
              <a:rPr lang="en-US" dirty="0"/>
            </a:br>
            <a:r>
              <a:rPr lang="en-US" dirty="0" err="1" smtClean="0"/>
              <a:t>thuis</a:t>
            </a:r>
            <a:r>
              <a:rPr lang="en-US" dirty="0" smtClean="0"/>
              <a:t>: </a:t>
            </a:r>
            <a:r>
              <a:rPr lang="en-US" dirty="0" err="1" smtClean="0"/>
              <a:t>noodzakelijk</a:t>
            </a:r>
            <a:r>
              <a:rPr lang="en-US" dirty="0" smtClean="0"/>
              <a: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Deel 1: Introductie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smtClean="0"/>
              <a:t>Voorbereiden van het programmeren van de Arduino Nano</a:t>
            </a:r>
            <a:endParaRPr lang="nl-NL"/>
          </a:p>
        </p:txBody>
      </p:sp>
      <p:sp>
        <p:nvSpPr>
          <p:cNvPr id="3" name="Tijdelijke aanduiding voor inhoud 2"/>
          <p:cNvSpPr>
            <a:spLocks noGrp="1"/>
          </p:cNvSpPr>
          <p:nvPr>
            <p:ph idx="1"/>
          </p:nvPr>
        </p:nvSpPr>
        <p:spPr/>
        <p:txBody>
          <a:bodyPr/>
          <a:lstStyle/>
          <a:p>
            <a:r>
              <a:rPr lang="nl-NL" dirty="0" smtClean="0"/>
              <a:t>De </a:t>
            </a:r>
            <a:r>
              <a:rPr lang="nl-NL" dirty="0" err="1" smtClean="0"/>
              <a:t>Arduino</a:t>
            </a:r>
            <a:r>
              <a:rPr lang="nl-NL" dirty="0" smtClean="0"/>
              <a:t> moet een programma draaien (in </a:t>
            </a:r>
            <a:r>
              <a:rPr lang="nl-NL" dirty="0" err="1" smtClean="0"/>
              <a:t>Arduino</a:t>
            </a:r>
            <a:r>
              <a:rPr lang="nl-NL" dirty="0" smtClean="0"/>
              <a:t> termen: schets) zo dat die kan communiceren met de </a:t>
            </a:r>
            <a:r>
              <a:rPr lang="nl-NL" dirty="0" err="1" smtClean="0"/>
              <a:t>Raspberry</a:t>
            </a:r>
            <a:r>
              <a:rPr lang="nl-NL" dirty="0" smtClean="0"/>
              <a:t> Pi en de berichten van </a:t>
            </a:r>
            <a:r>
              <a:rPr lang="nl-NL" dirty="0" err="1" smtClean="0"/>
              <a:t>scratchClient</a:t>
            </a:r>
            <a:r>
              <a:rPr lang="nl-NL" dirty="0" smtClean="0"/>
              <a:t> kan begrijpen.</a:t>
            </a:r>
          </a:p>
          <a:p>
            <a:r>
              <a:rPr lang="nl-NL" dirty="0" smtClean="0"/>
              <a:t>We moeten dat programma in de </a:t>
            </a:r>
            <a:r>
              <a:rPr lang="nl-NL" dirty="0" err="1" smtClean="0"/>
              <a:t>Arduino</a:t>
            </a:r>
            <a:r>
              <a:rPr lang="nl-NL" dirty="0" smtClean="0"/>
              <a:t> laden.</a:t>
            </a:r>
          </a:p>
          <a:p>
            <a:pPr lvl="1"/>
            <a:r>
              <a:rPr lang="nl-NL" dirty="0" smtClean="0"/>
              <a:t>Echter, in de workshop is dat al gedaan, dus je kunt de volgende pagina overslaan, tenzij je het zelf wilt proberen.</a:t>
            </a:r>
          </a:p>
          <a:p>
            <a:pPr lvl="1"/>
            <a:r>
              <a:rPr lang="nl-NL" dirty="0" smtClean="0"/>
              <a:t>Als je dit echter thuis doet, dan moet je het wel doen.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err="1" smtClean="0"/>
              <a:t>ScratchClient</a:t>
            </a:r>
            <a:r>
              <a:rPr lang="nl-NL" dirty="0" smtClean="0"/>
              <a:t> laden in de </a:t>
            </a:r>
            <a:r>
              <a:rPr lang="nl-NL" dirty="0" err="1" smtClean="0"/>
              <a:t>Arduino</a:t>
            </a:r>
            <a:endParaRPr lang="nl-NL" dirty="0"/>
          </a:p>
        </p:txBody>
      </p:sp>
      <p:sp>
        <p:nvSpPr>
          <p:cNvPr id="3" name="Tijdelijke aanduiding voor inhoud 2"/>
          <p:cNvSpPr>
            <a:spLocks noGrp="1"/>
          </p:cNvSpPr>
          <p:nvPr>
            <p:ph idx="1"/>
          </p:nvPr>
        </p:nvSpPr>
        <p:spPr>
          <a:xfrm>
            <a:off x="457200" y="915566"/>
            <a:ext cx="4762872" cy="3888431"/>
          </a:xfrm>
        </p:spPr>
        <p:txBody>
          <a:bodyPr>
            <a:normAutofit fontScale="92500" lnSpcReduction="20000"/>
          </a:bodyPr>
          <a:lstStyle/>
          <a:p>
            <a:r>
              <a:rPr lang="nl-NL" sz="1800" dirty="0" smtClean="0"/>
              <a:t>Navigeer naar de </a:t>
            </a:r>
            <a:r>
              <a:rPr lang="nl-NL" sz="1800" dirty="0" err="1" smtClean="0"/>
              <a:t>scratchClient</a:t>
            </a:r>
            <a:r>
              <a:rPr lang="nl-NL" sz="1800" dirty="0" smtClean="0"/>
              <a:t> schets voor </a:t>
            </a:r>
            <a:r>
              <a:rPr lang="nl-NL" sz="1800" dirty="0" err="1" smtClean="0"/>
              <a:t>Arduino</a:t>
            </a:r>
            <a:r>
              <a:rPr lang="nl-NL" sz="1800" dirty="0" smtClean="0"/>
              <a:t> </a:t>
            </a:r>
            <a:r>
              <a:rPr lang="nl-NL" sz="1800" dirty="0" err="1" smtClean="0"/>
              <a:t>Uno</a:t>
            </a:r>
            <a:r>
              <a:rPr lang="nl-NL" sz="1800" dirty="0" smtClean="0"/>
              <a:t> in </a:t>
            </a:r>
            <a:r>
              <a:rPr lang="nl-NL" sz="1800" i="1" dirty="0" smtClean="0"/>
              <a:t>/home/pi/</a:t>
            </a:r>
            <a:r>
              <a:rPr lang="nl-NL" sz="1800" i="1" dirty="0" err="1" smtClean="0"/>
              <a:t>scratchClient</a:t>
            </a:r>
            <a:r>
              <a:rPr lang="nl-NL" sz="1800" i="1" dirty="0" smtClean="0"/>
              <a:t>/</a:t>
            </a:r>
            <a:r>
              <a:rPr lang="nl-NL" sz="1800" i="1" dirty="0" err="1" smtClean="0"/>
              <a:t>arduino</a:t>
            </a:r>
            <a:r>
              <a:rPr lang="nl-NL" sz="1800" i="1" dirty="0" smtClean="0"/>
              <a:t>/</a:t>
            </a:r>
            <a:r>
              <a:rPr lang="nl-NL" sz="1800" i="1" dirty="0" err="1" smtClean="0"/>
              <a:t>arduinoUno</a:t>
            </a:r>
            <a:endParaRPr lang="nl-NL" sz="1800" i="1" dirty="0" smtClean="0"/>
          </a:p>
          <a:p>
            <a:endParaRPr lang="nl-NL" sz="1800" dirty="0" smtClean="0"/>
          </a:p>
          <a:p>
            <a:endParaRPr lang="nl-NL" sz="1800" dirty="0" smtClean="0"/>
          </a:p>
          <a:p>
            <a:endParaRPr lang="nl-NL" sz="1800" dirty="0" smtClean="0"/>
          </a:p>
          <a:p>
            <a:endParaRPr lang="nl-NL" sz="1800" dirty="0" smtClean="0"/>
          </a:p>
          <a:p>
            <a:r>
              <a:rPr lang="nl-NL" sz="1800" dirty="0" smtClean="0"/>
              <a:t>Dubbel klik erop om de </a:t>
            </a:r>
            <a:r>
              <a:rPr lang="nl-NL" sz="1800" dirty="0" err="1" smtClean="0"/>
              <a:t>Arduino</a:t>
            </a:r>
            <a:r>
              <a:rPr lang="nl-NL" sz="1800" dirty="0" smtClean="0"/>
              <a:t> IDE te openen</a:t>
            </a:r>
          </a:p>
          <a:p>
            <a:r>
              <a:rPr lang="nl-NL" sz="1800" dirty="0" smtClean="0"/>
              <a:t>Klik op </a:t>
            </a:r>
            <a:r>
              <a:rPr lang="nl-NL" sz="1800" i="1" dirty="0" smtClean="0"/>
              <a:t>Tools</a:t>
            </a:r>
            <a:r>
              <a:rPr lang="nl-NL" sz="1800" dirty="0" smtClean="0"/>
              <a:t> en zorg dat dit gezet is:</a:t>
            </a:r>
          </a:p>
          <a:p>
            <a:pPr lvl="1"/>
            <a:r>
              <a:rPr lang="nl-NL" sz="1400" dirty="0" smtClean="0"/>
              <a:t>Board: </a:t>
            </a:r>
            <a:r>
              <a:rPr lang="nl-NL" sz="1400" dirty="0" err="1" smtClean="0"/>
              <a:t>Arduino</a:t>
            </a:r>
            <a:r>
              <a:rPr lang="nl-NL" sz="1400" dirty="0" smtClean="0"/>
              <a:t> Nano</a:t>
            </a:r>
          </a:p>
          <a:p>
            <a:pPr lvl="1"/>
            <a:r>
              <a:rPr lang="nl-NL" sz="1400" dirty="0" smtClean="0"/>
              <a:t>Processor: Atmega328</a:t>
            </a:r>
          </a:p>
          <a:p>
            <a:pPr lvl="1"/>
            <a:r>
              <a:rPr lang="nl-NL" sz="1400" dirty="0" smtClean="0"/>
              <a:t>Port: de poort waar de </a:t>
            </a:r>
            <a:r>
              <a:rPr lang="nl-NL" sz="1400" dirty="0" err="1" smtClean="0"/>
              <a:t>Arduino</a:t>
            </a:r>
            <a:r>
              <a:rPr lang="nl-NL" sz="1400" dirty="0" smtClean="0"/>
              <a:t> Nano is aangesloten (meestal /</a:t>
            </a:r>
            <a:r>
              <a:rPr lang="nl-NL" sz="1400" dirty="0" err="1" smtClean="0"/>
              <a:t>dev</a:t>
            </a:r>
            <a:r>
              <a:rPr lang="nl-NL" sz="1400" dirty="0" smtClean="0"/>
              <a:t>/ttyUSB0)</a:t>
            </a:r>
          </a:p>
          <a:p>
            <a:r>
              <a:rPr lang="nl-NL" sz="1800" dirty="0" smtClean="0"/>
              <a:t>Klik op de </a:t>
            </a:r>
            <a:r>
              <a:rPr lang="nl-NL" sz="1800" dirty="0" err="1" smtClean="0"/>
              <a:t>Upload</a:t>
            </a:r>
            <a:r>
              <a:rPr lang="nl-NL" sz="1800" dirty="0" smtClean="0"/>
              <a:t> button.</a:t>
            </a:r>
          </a:p>
          <a:p>
            <a:r>
              <a:rPr lang="nl-NL" sz="1800" dirty="0" smtClean="0"/>
              <a:t>Wacht tot de </a:t>
            </a:r>
            <a:r>
              <a:rPr lang="nl-NL" sz="1800" dirty="0" err="1" smtClean="0"/>
              <a:t>Upload</a:t>
            </a:r>
            <a:r>
              <a:rPr lang="nl-NL" sz="1800" dirty="0" smtClean="0"/>
              <a:t> klaar is (zonder fouten).</a:t>
            </a:r>
          </a:p>
          <a:p>
            <a:pPr lvl="1">
              <a:buNone/>
            </a:pPr>
            <a:endParaRPr lang="nl-NL" sz="1400" dirty="0" smtClean="0"/>
          </a:p>
          <a:p>
            <a:endParaRPr lang="nl-NL" sz="1800" dirty="0"/>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pic>
        <p:nvPicPr>
          <p:cNvPr id="1026" name="Picture 2" descr="Y:\screenshots\2018-09-02__17-48-1535903313.jpg"/>
          <p:cNvPicPr>
            <a:picLocks noChangeAspect="1" noChangeArrowheads="1"/>
          </p:cNvPicPr>
          <p:nvPr/>
        </p:nvPicPr>
        <p:blipFill>
          <a:blip r:embed="rId4" cstate="print"/>
          <a:srcRect/>
          <a:stretch>
            <a:fillRect/>
          </a:stretch>
        </p:blipFill>
        <p:spPr bwMode="auto">
          <a:xfrm>
            <a:off x="755576" y="1563638"/>
            <a:ext cx="2889724" cy="1042748"/>
          </a:xfrm>
          <a:prstGeom prst="rect">
            <a:avLst/>
          </a:prstGeom>
          <a:noFill/>
        </p:spPr>
      </p:pic>
      <p:pic>
        <p:nvPicPr>
          <p:cNvPr id="5" name="Picture 4" descr="Y:\screenshots\2018-09-02__17-56-1535903766.jpg"/>
          <p:cNvPicPr>
            <a:picLocks noChangeAspect="1" noChangeArrowheads="1"/>
          </p:cNvPicPr>
          <p:nvPr/>
        </p:nvPicPr>
        <p:blipFill>
          <a:blip r:embed="rId5" cstate="print"/>
          <a:srcRect l="32683" t="4787" r="27498" b="15349"/>
          <a:stretch>
            <a:fillRect/>
          </a:stretch>
        </p:blipFill>
        <p:spPr bwMode="auto">
          <a:xfrm>
            <a:off x="5292080" y="843558"/>
            <a:ext cx="3736862" cy="4215935"/>
          </a:xfrm>
          <a:prstGeom prst="rect">
            <a:avLst/>
          </a:prstGeom>
          <a:noFill/>
        </p:spPr>
      </p:pic>
      <p:cxnSp>
        <p:nvCxnSpPr>
          <p:cNvPr id="8" name="Rechte verbindingslijn met pijl 7"/>
          <p:cNvCxnSpPr/>
          <p:nvPr/>
        </p:nvCxnSpPr>
        <p:spPr>
          <a:xfrm flipV="1">
            <a:off x="3347864" y="1347614"/>
            <a:ext cx="2232248" cy="266429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Deel 4: Definiëren van de  configuratie</a:t>
            </a:r>
            <a:endParaRPr lang="nl-NL" dirty="0"/>
          </a:p>
        </p:txBody>
      </p:sp>
      <p:sp>
        <p:nvSpPr>
          <p:cNvPr id="6" name="Ondertitel 5"/>
          <p:cNvSpPr>
            <a:spLocks noGrp="1"/>
          </p:cNvSpPr>
          <p:nvPr>
            <p:ph type="subTitle" idx="1"/>
          </p:nvPr>
        </p:nvSpPr>
        <p:spPr>
          <a:xfrm>
            <a:off x="827584" y="2914650"/>
            <a:ext cx="7488832" cy="1314450"/>
          </a:xfrm>
        </p:spPr>
        <p:txBody>
          <a:bodyPr/>
          <a:lstStyle/>
          <a:p>
            <a:r>
              <a:rPr lang="nl-NL" dirty="0" smtClean="0">
                <a:solidFill>
                  <a:schemeClr val="bg1"/>
                </a:solidFill>
              </a:rPr>
              <a:t>Geef de pennen namen en definieer het doel van elke pen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Start het config tool</a:t>
            </a:r>
            <a:endParaRPr lang="nl-NL"/>
          </a:p>
        </p:txBody>
      </p:sp>
      <p:sp>
        <p:nvSpPr>
          <p:cNvPr id="3" name="Tijdelijke aanduiding voor inhoud 2"/>
          <p:cNvSpPr>
            <a:spLocks noGrp="1"/>
          </p:cNvSpPr>
          <p:nvPr>
            <p:ph idx="1"/>
          </p:nvPr>
        </p:nvSpPr>
        <p:spPr/>
        <p:txBody>
          <a:bodyPr/>
          <a:lstStyle/>
          <a:p>
            <a:r>
              <a:rPr lang="nl-NL" dirty="0" smtClean="0"/>
              <a:t>We hebben een lege </a:t>
            </a:r>
            <a:r>
              <a:rPr lang="nl-NL" dirty="0" err="1" smtClean="0"/>
              <a:t>config</a:t>
            </a:r>
            <a:r>
              <a:rPr lang="nl-NL" dirty="0" smtClean="0"/>
              <a:t> file op het bureaublad geplaatst:</a:t>
            </a:r>
          </a:p>
          <a:p>
            <a:pPr lvl="1"/>
            <a:r>
              <a:rPr lang="nl-NL" i="1" dirty="0" err="1" smtClean="0"/>
              <a:t>scratchClient-Tutorial.scl</a:t>
            </a:r>
            <a:endParaRPr lang="nl-NL" i="1" dirty="0" smtClean="0"/>
          </a:p>
          <a:p>
            <a:r>
              <a:rPr lang="nl-NL" dirty="0" smtClean="0"/>
              <a:t>Klik rechts op de file en kies </a:t>
            </a:r>
            <a:r>
              <a:rPr lang="nl-NL" i="1" dirty="0" err="1" smtClean="0"/>
              <a:t>scratchClient</a:t>
            </a:r>
            <a:r>
              <a:rPr lang="nl-NL" i="1" dirty="0" smtClean="0"/>
              <a:t> </a:t>
            </a:r>
            <a:r>
              <a:rPr lang="nl-NL" i="1" dirty="0" err="1" smtClean="0"/>
              <a:t>Edit</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normAutofit/>
          </a:bodyPr>
          <a:lstStyle/>
          <a:p>
            <a:r>
              <a:rPr lang="nl-NL" smtClean="0"/>
              <a:t>Definieer de eerste config file</a:t>
            </a:r>
            <a:endParaRPr lang="nl-NL"/>
          </a:p>
        </p:txBody>
      </p:sp>
      <p:sp>
        <p:nvSpPr>
          <p:cNvPr id="3" name="Tijdelijke aanduiding voor inhoud 2"/>
          <p:cNvSpPr>
            <a:spLocks noGrp="1"/>
          </p:cNvSpPr>
          <p:nvPr>
            <p:ph idx="1"/>
          </p:nvPr>
        </p:nvSpPr>
        <p:spPr>
          <a:xfrm>
            <a:off x="5364088" y="987574"/>
            <a:ext cx="3600400" cy="3816424"/>
          </a:xfrm>
        </p:spPr>
        <p:txBody>
          <a:bodyPr>
            <a:normAutofit fontScale="62500" lnSpcReduction="20000"/>
          </a:bodyPr>
          <a:lstStyle/>
          <a:p>
            <a:r>
              <a:rPr lang="nl-NL" b="1" i="1" dirty="0" smtClean="0"/>
              <a:t>Dubbelklik </a:t>
            </a:r>
            <a:r>
              <a:rPr lang="nl-NL" dirty="0" smtClean="0"/>
              <a:t>een cel om een drop down menu te krijgen</a:t>
            </a:r>
          </a:p>
          <a:p>
            <a:pPr lvl="1"/>
            <a:r>
              <a:rPr lang="nl-NL" dirty="0" smtClean="0"/>
              <a:t>Eerst voor </a:t>
            </a:r>
            <a:r>
              <a:rPr lang="nl-NL" i="1" dirty="0" err="1" smtClean="0"/>
              <a:t>direction</a:t>
            </a:r>
            <a:r>
              <a:rPr lang="nl-NL" dirty="0" smtClean="0"/>
              <a:t> en dan voor </a:t>
            </a:r>
            <a:r>
              <a:rPr lang="nl-NL" i="1" dirty="0" err="1" smtClean="0"/>
              <a:t>function</a:t>
            </a:r>
            <a:r>
              <a:rPr lang="nl-NL" dirty="0" smtClean="0"/>
              <a:t>.</a:t>
            </a:r>
          </a:p>
          <a:p>
            <a:r>
              <a:rPr lang="nl-NL" dirty="0" smtClean="0"/>
              <a:t>Zorg </a:t>
            </a:r>
            <a:r>
              <a:rPr lang="nl-NL" dirty="0" smtClean="0"/>
              <a:t>ervoor alle </a:t>
            </a:r>
            <a:r>
              <a:rPr lang="nl-NL" dirty="0" smtClean="0"/>
              <a:t>pennen een naam te geven als je iets anders kiest dan </a:t>
            </a:r>
            <a:r>
              <a:rPr lang="nl-NL" i="1" dirty="0" err="1" smtClean="0"/>
              <a:t>void</a:t>
            </a:r>
            <a:r>
              <a:rPr lang="nl-NL" dirty="0" smtClean="0"/>
              <a:t> in </a:t>
            </a:r>
            <a:r>
              <a:rPr lang="nl-NL" i="1" dirty="0" err="1" smtClean="0"/>
              <a:t>direction</a:t>
            </a:r>
            <a:r>
              <a:rPr lang="nl-NL" dirty="0" smtClean="0"/>
              <a:t>.</a:t>
            </a:r>
          </a:p>
          <a:p>
            <a:pPr lvl="1"/>
            <a:r>
              <a:rPr lang="nl-NL" dirty="0" smtClean="0"/>
              <a:t>Dus niet opslaan zolang je nog rode randen rond cellen ziet. </a:t>
            </a:r>
            <a:r>
              <a:rPr lang="nl-NL" dirty="0" err="1" smtClean="0"/>
              <a:t>scratchClient</a:t>
            </a:r>
            <a:r>
              <a:rPr lang="nl-NL" dirty="0" smtClean="0"/>
              <a:t> zal niet starten met zo’n </a:t>
            </a:r>
            <a:r>
              <a:rPr lang="nl-NL" dirty="0" err="1" smtClean="0"/>
              <a:t>config</a:t>
            </a:r>
            <a:r>
              <a:rPr lang="nl-NL" dirty="0" smtClean="0"/>
              <a:t> file.</a:t>
            </a:r>
          </a:p>
          <a:p>
            <a:r>
              <a:rPr lang="nl-NL" dirty="0" smtClean="0"/>
              <a:t>Het programma controleert verkeerde configuraties. Voorbeelden:</a:t>
            </a:r>
          </a:p>
          <a:p>
            <a:pPr lvl="1"/>
            <a:r>
              <a:rPr lang="nl-NL" dirty="0" smtClean="0"/>
              <a:t>Pennen 0, 1 en 13 kunnen helemaal niet gebruikt worden</a:t>
            </a:r>
          </a:p>
          <a:p>
            <a:pPr lvl="1"/>
            <a:r>
              <a:rPr lang="nl-NL" dirty="0" smtClean="0"/>
              <a:t>Analoog In kan alleen op A0 tot A7</a:t>
            </a:r>
          </a:p>
          <a:p>
            <a:pPr lvl="1"/>
            <a:r>
              <a:rPr lang="nl-NL" dirty="0" smtClean="0"/>
              <a:t>Pennen A6 and A7 kunnen alleen voor Analoog In gebruikt worden</a:t>
            </a:r>
          </a:p>
          <a:p>
            <a:pPr lvl="1"/>
            <a:r>
              <a:rPr lang="nl-NL" dirty="0" smtClean="0"/>
              <a:t>Pennen 9 en10 kunnen niet voor PWM  worden gebruikt als enige pen voor </a:t>
            </a:r>
            <a:r>
              <a:rPr lang="nl-NL" dirty="0" err="1" smtClean="0"/>
              <a:t>servo</a:t>
            </a:r>
            <a:r>
              <a:rPr lang="nl-NL" dirty="0" smtClean="0"/>
              <a:t> is geconfigureerd (zie later)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D4</a:t>
            </a:r>
          </a:p>
          <a:p>
            <a:r>
              <a:rPr lang="nl-NL" sz="1050" smtClean="0"/>
              <a:t>Direction: out</a:t>
            </a:r>
          </a:p>
          <a:p>
            <a:r>
              <a:rPr lang="nl-NL" sz="1050" smtClean="0"/>
              <a:t>Function: output</a:t>
            </a:r>
          </a:p>
          <a:p>
            <a:r>
              <a:rPr lang="nl-NL" sz="1050" smtClean="0"/>
              <a:t>scratchName: BigRedLED</a:t>
            </a:r>
            <a:endParaRPr lang="nl-NL" sz="105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D7</a:t>
            </a:r>
          </a:p>
          <a:p>
            <a:r>
              <a:rPr lang="nl-NL" sz="1050" smtClean="0"/>
              <a:t>Direction: in</a:t>
            </a:r>
          </a:p>
          <a:p>
            <a:r>
              <a:rPr lang="nl-NL" sz="1050" smtClean="0"/>
              <a:t>Function: input_pullup</a:t>
            </a:r>
          </a:p>
          <a:p>
            <a:r>
              <a:rPr lang="nl-NL" sz="1050" smtClean="0"/>
              <a:t>scratchName: Button</a:t>
            </a:r>
            <a:endParaRPr lang="nl-NL" sz="1050"/>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Parameter serial.device: /dev/ttyUSB0</a:t>
            </a:r>
            <a:endParaRPr lang="nl-NL" sz="105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Sla de </a:t>
            </a:r>
            <a:r>
              <a:rPr lang="nl-NL" dirty="0" err="1" smtClean="0"/>
              <a:t>config</a:t>
            </a:r>
            <a:r>
              <a:rPr lang="nl-NL" dirty="0" smtClean="0"/>
              <a:t> file op</a:t>
            </a:r>
            <a:endParaRPr lang="nl-NL" dirty="0"/>
          </a:p>
        </p:txBody>
      </p:sp>
      <p:sp>
        <p:nvSpPr>
          <p:cNvPr id="3" name="Tijdelijke aanduiding voor inhoud 2"/>
          <p:cNvSpPr>
            <a:spLocks noGrp="1"/>
          </p:cNvSpPr>
          <p:nvPr>
            <p:ph idx="1"/>
          </p:nvPr>
        </p:nvSpPr>
        <p:spPr/>
        <p:txBody>
          <a:bodyPr/>
          <a:lstStyle/>
          <a:p>
            <a:r>
              <a:rPr lang="nl-NL" dirty="0" smtClean="0"/>
              <a:t>Sla de file op (</a:t>
            </a:r>
            <a:r>
              <a:rPr lang="nl-NL" dirty="0" err="1" smtClean="0"/>
              <a:t>ctrl-S</a:t>
            </a:r>
            <a:r>
              <a:rPr lang="nl-NL" dirty="0" smtClean="0"/>
              <a:t> of File </a:t>
            </a:r>
            <a:r>
              <a:rPr lang="nl-NL" dirty="0" smtClean="0">
                <a:sym typeface="Wingdings" pitchFamily="2" charset="2"/>
              </a:rPr>
              <a:t> Save)</a:t>
            </a:r>
            <a:r>
              <a:rPr lang="nl-NL" dirty="0" smtClean="0"/>
              <a:t>.</a:t>
            </a:r>
          </a:p>
          <a:p>
            <a:r>
              <a:rPr lang="nl-NL" b="1" dirty="0" smtClean="0"/>
              <a:t>Waarschuwing</a:t>
            </a:r>
            <a:r>
              <a:rPr lang="nl-NL" dirty="0" smtClean="0"/>
              <a:t>: sluiten van de file zonder op te slaan laat alle wijzigingen verloren gaan.</a:t>
            </a:r>
          </a:p>
          <a:p>
            <a:r>
              <a:rPr lang="nl-NL" b="1" dirty="0" smtClean="0"/>
              <a:t>Laat het tool open </a:t>
            </a:r>
            <a:r>
              <a:rPr lang="nl-NL" dirty="0" smtClean="0"/>
              <a:t>voor de volgende opgaven.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smtClean="0"/>
              <a:t>Deel 5: Bedraad het bord en doe de eerste setup</a:t>
            </a:r>
            <a:endParaRPr lang="nl-NL"/>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Leg het bord zo voor je</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2339752" y="1059582"/>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nl-NL" smtClean="0"/>
              <a:t>Gebruik </a:t>
            </a:r>
            <a:r>
              <a:rPr lang="nl-NL" i="1" smtClean="0"/>
              <a:t>korte </a:t>
            </a:r>
            <a:r>
              <a:rPr lang="nl-NL" smtClean="0"/>
              <a:t>draden en gebruik de aangegeven gaten</a:t>
            </a:r>
            <a:endParaRPr lang="nl-NL"/>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nl-NL" dirty="0" smtClean="0"/>
              <a:t>Er zijn een stel korte draden (10 cm) en een stel langere (15 cm)</a:t>
            </a:r>
          </a:p>
          <a:p>
            <a:r>
              <a:rPr lang="nl-NL" dirty="0" smtClean="0"/>
              <a:t>Gebruik de </a:t>
            </a:r>
            <a:r>
              <a:rPr lang="nl-NL" dirty="0" smtClean="0"/>
              <a:t>kortst </a:t>
            </a:r>
            <a:r>
              <a:rPr lang="nl-NL" dirty="0" smtClean="0"/>
              <a:t>mogelijke draden</a:t>
            </a:r>
            <a:endParaRPr lang="nl-NL" dirty="0" smtClean="0"/>
          </a:p>
          <a:p>
            <a:pPr lvl="1"/>
            <a:r>
              <a:rPr lang="nl-NL" dirty="0" smtClean="0"/>
              <a:t>Geeft een minder rommelige opzet</a:t>
            </a:r>
          </a:p>
          <a:p>
            <a:pPr lvl="1"/>
            <a:r>
              <a:rPr lang="nl-NL" dirty="0" smtClean="0"/>
              <a:t>Je komt </a:t>
            </a:r>
            <a:r>
              <a:rPr lang="nl-NL" dirty="0" smtClean="0"/>
              <a:t>anders mogelijk </a:t>
            </a:r>
            <a:r>
              <a:rPr lang="nl-NL" dirty="0" smtClean="0"/>
              <a:t>later lange draden te kort</a:t>
            </a:r>
          </a:p>
          <a:p>
            <a:r>
              <a:rPr lang="nl-NL" dirty="0" smtClean="0"/>
              <a:t>Negeer de kleuren van de draden. </a:t>
            </a:r>
          </a:p>
          <a:p>
            <a:r>
              <a:rPr lang="nl-NL" dirty="0" smtClean="0"/>
              <a:t>Je kunt in principe de schakeling opbouwen op verschillende plaatsen op het </a:t>
            </a:r>
            <a:r>
              <a:rPr lang="nl-NL" dirty="0" err="1" smtClean="0"/>
              <a:t>breadboard</a:t>
            </a:r>
            <a:r>
              <a:rPr lang="nl-NL" dirty="0" smtClean="0"/>
              <a:t>, echter … </a:t>
            </a:r>
          </a:p>
          <a:p>
            <a:pPr lvl="1">
              <a:buNone/>
            </a:pPr>
            <a:r>
              <a:rPr lang="nl-NL" dirty="0" smtClean="0"/>
              <a:t>… gebruik s.v.p. de aangegeven kolommen om te vermijden dat je later in de workshop ruimte te kort komt.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smtClean="0"/>
              <a:t>Sluit de voedingsdraden aan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	</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Voor </a:t>
            </a:r>
            <a:r>
              <a:rPr lang="nl-NL" dirty="0" err="1" smtClean="0"/>
              <a:t>on-line</a:t>
            </a:r>
            <a:r>
              <a:rPr lang="nl-NL" dirty="0" smtClean="0"/>
              <a:t> video’s, ga naar </a:t>
            </a:r>
            <a:r>
              <a:rPr lang="nl-NL" dirty="0" err="1" smtClean="0"/>
              <a:t>Youtube</a:t>
            </a:r>
            <a:r>
              <a:rPr lang="nl-NL" dirty="0" smtClean="0"/>
              <a:t> en zoek </a:t>
            </a:r>
            <a:r>
              <a:rPr lang="nl-NL" i="1" dirty="0" err="1" smtClean="0"/>
              <a:t>scratchClient</a:t>
            </a:r>
            <a:r>
              <a:rPr lang="nl-NL" i="1" dirty="0" smtClean="0"/>
              <a:t> </a:t>
            </a:r>
            <a:r>
              <a:rPr lang="nl-NL" i="1" dirty="0" err="1" smtClean="0"/>
              <a:t>Tutorials</a:t>
            </a:r>
            <a:r>
              <a:rPr lang="nl-NL" dirty="0" smtClean="0"/>
              <a:t>.</a:t>
            </a:r>
          </a:p>
          <a:p>
            <a:pPr lvl="1"/>
            <a:r>
              <a:rPr lang="nl-NL" dirty="0" smtClean="0"/>
              <a:t>Video’s zijn in het Engels.</a:t>
            </a:r>
          </a:p>
          <a:p>
            <a:pPr lvl="1"/>
            <a:r>
              <a:rPr lang="nl-NL" dirty="0" smtClean="0"/>
              <a:t>Deze presentatie </a:t>
            </a:r>
            <a:r>
              <a:rPr lang="nl-NL" dirty="0" smtClean="0"/>
              <a:t>is in details bijgewerkt, maar video kan nog steeds gebruikt worden.</a:t>
            </a:r>
          </a:p>
          <a:p>
            <a:r>
              <a:rPr lang="nl-NL" dirty="0" err="1" smtClean="0"/>
              <a:t>ScratchClient</a:t>
            </a:r>
            <a:r>
              <a:rPr lang="nl-NL" dirty="0" smtClean="0"/>
              <a:t> heeft twee manieren om blokken te representeren:</a:t>
            </a:r>
          </a:p>
          <a:p>
            <a:pPr lvl="1"/>
            <a:r>
              <a:rPr lang="nl-NL" dirty="0" smtClean="0"/>
              <a:t>Workshop mode: gebruik </a:t>
            </a:r>
            <a:r>
              <a:rPr lang="nl-NL" dirty="0" err="1" smtClean="0"/>
              <a:t>naam-waarde</a:t>
            </a:r>
            <a:r>
              <a:rPr lang="nl-NL" dirty="0" smtClean="0"/>
              <a:t> paren</a:t>
            </a:r>
          </a:p>
          <a:p>
            <a:pPr lvl="1"/>
            <a:r>
              <a:rPr lang="nl-NL" dirty="0" err="1" smtClean="0"/>
              <a:t>Verbose</a:t>
            </a:r>
            <a:r>
              <a:rPr lang="nl-NL" dirty="0" smtClean="0"/>
              <a:t> mode: elke input en output heeft zijn eigen blok.</a:t>
            </a:r>
          </a:p>
          <a:p>
            <a:r>
              <a:rPr lang="nl-NL" dirty="0" smtClean="0"/>
              <a:t>In deze workshop gebruiken we Workshop mode</a:t>
            </a:r>
          </a:p>
          <a:p>
            <a:pPr lvl="1"/>
            <a:r>
              <a:rPr lang="nl-NL" dirty="0" smtClean="0"/>
              <a:t>Zie appendix A hoe je de andere representatie kunt krijgen, die vaak handiger kan zijn.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9568" y="1143650"/>
            <a:ext cx="5223154" cy="3529990"/>
          </a:xfrm>
          <a:prstGeom prst="rect">
            <a:avLst/>
          </a:prstGeom>
          <a:noFill/>
        </p:spPr>
      </p:pic>
      <p:sp>
        <p:nvSpPr>
          <p:cNvPr id="2" name="Titel 1"/>
          <p:cNvSpPr>
            <a:spLocks noGrp="1"/>
          </p:cNvSpPr>
          <p:nvPr>
            <p:ph type="title"/>
          </p:nvPr>
        </p:nvSpPr>
        <p:spPr/>
        <p:txBody>
          <a:bodyPr/>
          <a:lstStyle/>
          <a:p>
            <a:r>
              <a:rPr lang="nl-NL" smtClean="0"/>
              <a:t>Plaats de rode LED en de knop</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213333" y="2499742"/>
            <a:ext cx="1774491" cy="253916"/>
          </a:xfrm>
          <a:prstGeom prst="rect">
            <a:avLst/>
          </a:prstGeom>
          <a:solidFill>
            <a:schemeClr val="bg1">
              <a:alpha val="80000"/>
            </a:schemeClr>
          </a:solidFill>
          <a:ln>
            <a:solidFill>
              <a:srgbClr val="FF0000"/>
            </a:solidFill>
          </a:ln>
        </p:spPr>
        <p:txBody>
          <a:bodyPr wrap="square" rtlCol="0">
            <a:spAutoFit/>
          </a:bodyPr>
          <a:lstStyle/>
          <a:p>
            <a:pPr algn="ctr"/>
            <a:r>
              <a:rPr lang="nl-NL" sz="1050" smtClean="0"/>
              <a:t>Lange draad = plus (+) kant</a:t>
            </a:r>
            <a:endParaRPr lang="nl-NL" sz="105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nl-NL" sz="1050" smtClean="0"/>
              <a:t>Korte draad = min (-) kant</a:t>
            </a:r>
            <a:endParaRPr lang="nl-NL" sz="105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Tekstvak 24">
            <a:extLst>
              <a:ext uri="{FF2B5EF4-FFF2-40B4-BE49-F238E27FC236}">
                <a16:creationId xmlns:a16="http://schemas.microsoft.com/office/drawing/2014/main" xmlns=""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smtClean="0"/>
              <a:t>Naar pen 7</a:t>
            </a:r>
            <a:endParaRPr lang="nl-NL" sz="900"/>
          </a:p>
        </p:txBody>
      </p:sp>
      <p:sp>
        <p:nvSpPr>
          <p:cNvPr id="29" name="Tekstvak 24">
            <a:extLst>
              <a:ext uri="{FF2B5EF4-FFF2-40B4-BE49-F238E27FC236}">
                <a16:creationId xmlns:a16="http://schemas.microsoft.com/office/drawing/2014/main" xmlns="" id="{5D5016BD-E991-4EFB-BBBA-396AA1A008B1}"/>
              </a:ext>
            </a:extLst>
          </p:cNvPr>
          <p:cNvSpPr txBox="1"/>
          <p:nvPr/>
        </p:nvSpPr>
        <p:spPr>
          <a:xfrm>
            <a:off x="4606813" y="3332462"/>
            <a:ext cx="528279" cy="230832"/>
          </a:xfrm>
          <a:prstGeom prst="rect">
            <a:avLst/>
          </a:prstGeom>
          <a:solidFill>
            <a:schemeClr val="bg1"/>
          </a:solidFill>
          <a:ln>
            <a:noFill/>
          </a:ln>
        </p:spPr>
        <p:txBody>
          <a:bodyPr wrap="square" lIns="0" rIns="0" rtlCol="0">
            <a:spAutoFit/>
          </a:bodyPr>
          <a:lstStyle/>
          <a:p>
            <a:pPr algn="ctr"/>
            <a:r>
              <a:rPr lang="nl-NL" sz="900" smtClean="0"/>
              <a:t>Naar pen 4</a:t>
            </a:r>
            <a:endParaRPr lang="nl-NL" sz="900"/>
          </a:p>
        </p:txBody>
      </p:sp>
      <p:sp>
        <p:nvSpPr>
          <p:cNvPr id="27" name="Tekstvak 24">
            <a:extLst>
              <a:ext uri="{FF2B5EF4-FFF2-40B4-BE49-F238E27FC236}">
                <a16:creationId xmlns:a16="http://schemas.microsoft.com/office/drawing/2014/main" xmlns="" id="{6073C9BE-C429-4631-814F-5D377B0CD5A9}"/>
              </a:ext>
            </a:extLst>
          </p:cNvPr>
          <p:cNvSpPr txBox="1"/>
          <p:nvPr/>
        </p:nvSpPr>
        <p:spPr>
          <a:xfrm>
            <a:off x="4067944" y="2643758"/>
            <a:ext cx="864096" cy="138499"/>
          </a:xfrm>
          <a:prstGeom prst="rect">
            <a:avLst/>
          </a:prstGeom>
          <a:solidFill>
            <a:schemeClr val="bg1"/>
          </a:solidFill>
          <a:ln>
            <a:noFill/>
          </a:ln>
        </p:spPr>
        <p:txBody>
          <a:bodyPr wrap="square" lIns="0" tIns="0" rIns="0" bIns="0" rtlCol="0">
            <a:spAutoFit/>
          </a:bodyPr>
          <a:lstStyle/>
          <a:p>
            <a:pPr algn="ctr"/>
            <a:r>
              <a:rPr lang="nl-NL" sz="900" smtClean="0"/>
              <a:t>Dunne weerstand</a:t>
            </a:r>
            <a:endParaRPr lang="nl-NL" sz="900"/>
          </a:p>
        </p:txBody>
      </p:sp>
      <p:sp>
        <p:nvSpPr>
          <p:cNvPr id="30" name="Tekstvak 24">
            <a:extLst>
              <a:ext uri="{FF2B5EF4-FFF2-40B4-BE49-F238E27FC236}">
                <a16:creationId xmlns:a16="http://schemas.microsoft.com/office/drawing/2014/main" xmlns="" id="{6073C9BE-C429-4631-814F-5D377B0CD5A9}"/>
              </a:ext>
            </a:extLst>
          </p:cNvPr>
          <p:cNvSpPr txBox="1"/>
          <p:nvPr/>
        </p:nvSpPr>
        <p:spPr>
          <a:xfrm>
            <a:off x="1864724" y="4285428"/>
            <a:ext cx="864096" cy="138499"/>
          </a:xfrm>
          <a:prstGeom prst="rect">
            <a:avLst/>
          </a:prstGeom>
          <a:solidFill>
            <a:schemeClr val="bg1"/>
          </a:solidFill>
          <a:ln>
            <a:noFill/>
          </a:ln>
        </p:spPr>
        <p:txBody>
          <a:bodyPr wrap="square" lIns="0" tIns="0" rIns="0" bIns="0" rtlCol="0">
            <a:spAutoFit/>
          </a:bodyPr>
          <a:lstStyle/>
          <a:p>
            <a:pPr algn="ctr"/>
            <a:r>
              <a:rPr lang="nl-NL" sz="900" smtClean="0"/>
              <a:t>Dikke weerstand</a:t>
            </a:r>
            <a:endParaRPr lang="nl-NL" sz="90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31" name="Tekstvak 24">
            <a:extLst>
              <a:ext uri="{FF2B5EF4-FFF2-40B4-BE49-F238E27FC236}">
                <a16:creationId xmlns:a16="http://schemas.microsoft.com/office/drawing/2014/main" xmlns="" id="{6073C9BE-C429-4631-814F-5D377B0CD5A9}"/>
              </a:ext>
            </a:extLst>
          </p:cNvPr>
          <p:cNvSpPr txBox="1"/>
          <p:nvPr/>
        </p:nvSpPr>
        <p:spPr>
          <a:xfrm>
            <a:off x="179512" y="3603926"/>
            <a:ext cx="864096" cy="138499"/>
          </a:xfrm>
          <a:prstGeom prst="rect">
            <a:avLst/>
          </a:prstGeom>
          <a:solidFill>
            <a:schemeClr val="bg1"/>
          </a:solidFill>
          <a:ln>
            <a:noFill/>
          </a:ln>
        </p:spPr>
        <p:txBody>
          <a:bodyPr wrap="square" lIns="0" tIns="0" rIns="0" bIns="0" rtlCol="0">
            <a:spAutoFit/>
          </a:bodyPr>
          <a:lstStyle/>
          <a:p>
            <a:pPr algn="ctr"/>
            <a:r>
              <a:rPr lang="nl-NL" sz="900" dirty="0" smtClean="0"/>
              <a:t>is in werkelijkheid</a:t>
            </a:r>
            <a:endParaRPr lang="nl-NL"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nl-NL" smtClean="0"/>
              <a:t>Waarom zetten we een weerstand in serie met de LED?</a:t>
            </a:r>
            <a:endParaRPr lang="nl-NL"/>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Arduino</a:t>
            </a:r>
            <a:endParaRPr lang="nl-NL"/>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nl-NL" dirty="0" smtClean="0"/>
              <a:t>0 volt</a:t>
            </a:r>
            <a:endParaRPr lang="nl-NL" dirty="0"/>
          </a:p>
        </p:txBody>
      </p:sp>
      <p:cxnSp>
        <p:nvCxnSpPr>
          <p:cNvPr id="15" name="Vorm 14"/>
          <p:cNvCxnSpPr>
            <a:stCxn id="32" idx="2"/>
            <a:endCxn id="30" idx="3"/>
          </p:cNvCxnSpPr>
          <p:nvPr/>
        </p:nvCxnSpPr>
        <p:spPr>
          <a:xfrm rot="16200000" flipH="1">
            <a:off x="2651747" y="2017018"/>
            <a:ext cx="566772" cy="1550803"/>
          </a:xfrm>
          <a:prstGeom prst="bentConnector3">
            <a:avLst>
              <a:gd name="adj1" fmla="val 29513"/>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nl-NL" smtClean="0"/>
              <a:t>180 Ohm weerstand (de dikke in de doos)</a:t>
            </a:r>
            <a:endParaRPr lang="nl-NL"/>
          </a:p>
        </p:txBody>
      </p:sp>
      <p:sp>
        <p:nvSpPr>
          <p:cNvPr id="32" name="Tekstvak 31"/>
          <p:cNvSpPr txBox="1"/>
          <p:nvPr/>
        </p:nvSpPr>
        <p:spPr>
          <a:xfrm>
            <a:off x="1907704" y="2139702"/>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output</a:t>
            </a:r>
            <a:endParaRPr lang="nl-NL" sz="90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Deze weerstand is er voor om de stroom door de LED te beperken (anders zul je de LED en/of de Arduino opblazen)</a:t>
            </a:r>
            <a:endParaRPr lang="nl-NL"/>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32" idx="0"/>
          </p:cNvCxnSpPr>
          <p:nvPr/>
        </p:nvCxnSpPr>
        <p:spPr>
          <a:xfrm rot="5400000">
            <a:off x="1961710" y="1905676"/>
            <a:ext cx="432048" cy="36004"/>
          </a:xfrm>
          <a:prstGeom prst="bentConnector3">
            <a:avLst>
              <a:gd name="adj1" fmla="val 1289"/>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LED</a:t>
            </a:r>
            <a:endParaRPr lang="nl-NL"/>
          </a:p>
        </p:txBody>
      </p:sp>
      <p:sp>
        <p:nvSpPr>
          <p:cNvPr id="58" name="Tekstvak 57"/>
          <p:cNvSpPr txBox="1"/>
          <p:nvPr/>
        </p:nvSpPr>
        <p:spPr>
          <a:xfrm>
            <a:off x="3419872" y="2778482"/>
            <a:ext cx="504056" cy="369332"/>
          </a:xfrm>
          <a:prstGeom prst="rect">
            <a:avLst/>
          </a:prstGeom>
          <a:noFill/>
        </p:spPr>
        <p:txBody>
          <a:bodyPr wrap="square" rtlCol="0">
            <a:spAutoFit/>
          </a:bodyPr>
          <a:lstStyle/>
          <a:p>
            <a:r>
              <a:rPr lang="nl-NL" smtClean="0"/>
              <a:t>+</a:t>
            </a:r>
            <a:endParaRPr lang="nl-NL"/>
          </a:p>
        </p:txBody>
      </p:sp>
      <p:sp>
        <p:nvSpPr>
          <p:cNvPr id="59" name="Tekstvak 58"/>
          <p:cNvSpPr txBox="1"/>
          <p:nvPr/>
        </p:nvSpPr>
        <p:spPr>
          <a:xfrm>
            <a:off x="3419872" y="3147814"/>
            <a:ext cx="504056" cy="369332"/>
          </a:xfrm>
          <a:prstGeom prst="rect">
            <a:avLst/>
          </a:prstGeom>
          <a:noFill/>
        </p:spPr>
        <p:txBody>
          <a:bodyPr wrap="square" rtlCol="0">
            <a:spAutoFit/>
          </a:bodyPr>
          <a:lstStyle/>
          <a:p>
            <a:r>
              <a:rPr lang="nl-NL" smtClean="0"/>
              <a:t>-</a:t>
            </a:r>
            <a:endParaRPr lang="nl-N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nl-NL" smtClean="0"/>
              <a:t>Wat heeft een Arduino nodig op een Digitale Input pen?</a:t>
            </a:r>
            <a:endParaRPr lang="nl-NL"/>
          </a:p>
        </p:txBody>
      </p:sp>
      <p:sp>
        <p:nvSpPr>
          <p:cNvPr id="3" name="Tijdelijke aanduiding voor inhoud 2"/>
          <p:cNvSpPr>
            <a:spLocks noGrp="1"/>
          </p:cNvSpPr>
          <p:nvPr>
            <p:ph idx="1"/>
          </p:nvPr>
        </p:nvSpPr>
        <p:spPr>
          <a:xfrm>
            <a:off x="457200" y="1409526"/>
            <a:ext cx="8229600" cy="3394472"/>
          </a:xfrm>
        </p:spPr>
        <p:txBody>
          <a:bodyPr>
            <a:normAutofit lnSpcReduction="10000"/>
          </a:bodyPr>
          <a:lstStyle/>
          <a:p>
            <a:r>
              <a:rPr lang="nl-NL" dirty="0" smtClean="0"/>
              <a:t>Dit moet een digitale input pen van </a:t>
            </a:r>
            <a:r>
              <a:rPr lang="nl-NL" dirty="0" err="1" smtClean="0"/>
              <a:t>Arduino</a:t>
            </a:r>
            <a:r>
              <a:rPr lang="nl-NL" dirty="0" smtClean="0"/>
              <a:t> krijgen:</a:t>
            </a:r>
          </a:p>
          <a:p>
            <a:pPr lvl="1"/>
            <a:r>
              <a:rPr lang="nl-NL" dirty="0" smtClean="0"/>
              <a:t>0 volt input (in feite, 0 tot 1.5 volt wordt beschouwd als een LOW input signaal)</a:t>
            </a:r>
          </a:p>
          <a:p>
            <a:pPr lvl="1"/>
            <a:r>
              <a:rPr lang="nl-NL" dirty="0" smtClean="0"/>
              <a:t>5 volt input (in feite, 2.5 volt tot 5 volt wordt beschouwd als een HIGH input signaal)</a:t>
            </a:r>
          </a:p>
          <a:p>
            <a:r>
              <a:rPr lang="nl-NL" dirty="0" smtClean="0"/>
              <a:t>Als het iets krijgt tussen 1.5 volt en 2.5 volt zal de interpretatie niet stabiel zijn (zou LOW of HIGH kunnen zijn).</a:t>
            </a:r>
          </a:p>
          <a:p>
            <a:r>
              <a:rPr lang="nl-NL" dirty="0" smtClean="0"/>
              <a:t>Als het helemaal geen signaal krijgt dan zal de interpretatie niet stabiel zijn (zou LOW of HIGH kunnen zijn).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LOW waarde</a:t>
            </a:r>
            <a:endParaRPr lang="nl-NL"/>
          </a:p>
        </p:txBody>
      </p:sp>
      <p:sp>
        <p:nvSpPr>
          <p:cNvPr id="4" name="Rechthoek 3"/>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dirty="0" smtClean="0"/>
              <a:t>0 volt</a:t>
            </a:r>
            <a:endParaRPr lang="nl-NL" dirty="0"/>
          </a:p>
        </p:txBody>
      </p: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2310257"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sp>
        <p:nvSpPr>
          <p:cNvPr id="38" name="Tekstvak 37"/>
          <p:cNvSpPr txBox="1"/>
          <p:nvPr/>
        </p:nvSpPr>
        <p:spPr>
          <a:xfrm>
            <a:off x="4499992" y="2931790"/>
            <a:ext cx="2232248" cy="830997"/>
          </a:xfrm>
          <a:prstGeom prst="rect">
            <a:avLst/>
          </a:prstGeom>
          <a:noFill/>
        </p:spPr>
        <p:txBody>
          <a:bodyPr wrap="square" rtlCol="0">
            <a:spAutoFit/>
          </a:bodyPr>
          <a:lstStyle/>
          <a:p>
            <a:r>
              <a:rPr lang="nl-NL" sz="1200" smtClean="0"/>
              <a:t>Als de knop gesloten is, dan zal het input signaal 0 volt krijgen en dat wordt gedetecteerd als LOW.</a:t>
            </a:r>
            <a:endParaRPr lang="nl-NL" sz="120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knop</a:t>
            </a:r>
            <a:endParaRPr lang="nl-NL"/>
          </a:p>
        </p:txBody>
      </p:sp>
      <p:cxnSp>
        <p:nvCxnSpPr>
          <p:cNvPr id="30" name="Rechte verbindingslijn 29"/>
          <p:cNvCxnSpPr>
            <a:stCxn id="32" idx="2"/>
          </p:cNvCxnSpPr>
          <p:nvPr/>
        </p:nvCxnSpPr>
        <p:spPr>
          <a:xfrm flipH="1">
            <a:off x="2555777"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nl-NL" dirty="0" smtClean="0"/>
              <a:t>Maar wat detecteert de </a:t>
            </a:r>
            <a:r>
              <a:rPr lang="nl-NL" dirty="0" err="1" smtClean="0"/>
              <a:t>Arduino</a:t>
            </a:r>
            <a:r>
              <a:rPr lang="nl-NL" dirty="0" smtClean="0"/>
              <a:t> als de knop </a:t>
            </a:r>
            <a:r>
              <a:rPr lang="nl-NL" b="1" i="1" dirty="0" smtClean="0"/>
              <a:t>open</a:t>
            </a:r>
            <a:r>
              <a:rPr lang="nl-NL" dirty="0" smtClean="0"/>
              <a:t> is?</a:t>
            </a:r>
            <a:endParaRPr lang="nl-NL" dirty="0"/>
          </a:p>
        </p:txBody>
      </p:sp>
      <p:cxnSp>
        <p:nvCxnSpPr>
          <p:cNvPr id="31" name="Rechte verbindingslijn 30"/>
          <p:cNvCxnSpPr>
            <a:endCxn id="32" idx="3"/>
          </p:cNvCxnSpPr>
          <p:nvPr/>
        </p:nvCxnSpPr>
        <p:spPr>
          <a:xfrm flipH="1">
            <a:off x="2814313" y="2427734"/>
            <a:ext cx="893592"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HIGH waarde</a:t>
            </a:r>
            <a:endParaRPr lang="nl-NL"/>
          </a:p>
        </p:txBody>
      </p:sp>
      <p:sp>
        <p:nvSpPr>
          <p:cNvPr id="6" name="Rechthoek 5"/>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987824" y="1707654"/>
            <a:ext cx="864096" cy="646331"/>
          </a:xfrm>
          <a:prstGeom prst="rect">
            <a:avLst/>
          </a:prstGeom>
          <a:noFill/>
        </p:spPr>
        <p:txBody>
          <a:bodyPr wrap="square" rtlCol="0">
            <a:spAutoFit/>
          </a:bodyPr>
          <a:lstStyle/>
          <a:p>
            <a:pPr algn="r"/>
            <a:r>
              <a:rPr lang="nl-NL" smtClean="0"/>
              <a:t>30 </a:t>
            </a:r>
          </a:p>
          <a:p>
            <a:pPr algn="r"/>
            <a:r>
              <a:rPr lang="nl-NL" smtClean="0"/>
              <a:t>kOhm</a:t>
            </a:r>
            <a:endParaRPr lang="nl-NL"/>
          </a:p>
        </p:txBody>
      </p:sp>
      <p:sp>
        <p:nvSpPr>
          <p:cNvPr id="38" name="Tekstvak 37"/>
          <p:cNvSpPr txBox="1"/>
          <p:nvPr/>
        </p:nvSpPr>
        <p:spPr>
          <a:xfrm>
            <a:off x="6444208" y="1275606"/>
            <a:ext cx="2232248" cy="2492990"/>
          </a:xfrm>
          <a:prstGeom prst="rect">
            <a:avLst/>
          </a:prstGeom>
          <a:noFill/>
        </p:spPr>
        <p:txBody>
          <a:bodyPr wrap="square" rtlCol="0">
            <a:spAutoFit/>
          </a:bodyPr>
          <a:lstStyle/>
          <a:p>
            <a:r>
              <a:rPr lang="nl-NL" sz="1200" dirty="0" smtClean="0"/>
              <a:t>Als de knop ingedrukt is dan verbindt de knop de input van de </a:t>
            </a:r>
            <a:r>
              <a:rPr lang="nl-NL" sz="1200" dirty="0" err="1" smtClean="0"/>
              <a:t>Arduino</a:t>
            </a:r>
            <a:r>
              <a:rPr lang="nl-NL" sz="1200" dirty="0" smtClean="0"/>
              <a:t> naar 0 volt. </a:t>
            </a:r>
          </a:p>
          <a:p>
            <a:endParaRPr lang="nl-NL" sz="1200" dirty="0" smtClean="0"/>
          </a:p>
          <a:p>
            <a:r>
              <a:rPr lang="nl-NL" sz="1200" dirty="0" smtClean="0"/>
              <a:t>Als de knop open is zal de weerstand de input van de </a:t>
            </a:r>
            <a:r>
              <a:rPr lang="nl-NL" sz="1200" dirty="0" err="1" smtClean="0"/>
              <a:t>Arduino</a:t>
            </a:r>
            <a:r>
              <a:rPr lang="nl-NL" sz="1200" dirty="0" smtClean="0"/>
              <a:t> “optrekken” naar 5 volt. Er zal een kleine stroom door de weerstand en de digitale input op de chip lopen, maar is klein genoeg om te zorgen dat de spanning op de digitale input zeer dicht bij 5 volt is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Dit is een optrek (pull-up) weerstand die 5 levert als de knop open is</a:t>
            </a:r>
            <a:endParaRPr lang="nl-NL"/>
          </a:p>
        </p:txBody>
      </p: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cxnSp>
        <p:nvCxnSpPr>
          <p:cNvPr id="36" name="Rechte verbindingslijn 35"/>
          <p:cNvCxnSpPr>
            <a:stCxn id="34" idx="2"/>
          </p:cNvCxnSpPr>
          <p:nvPr/>
        </p:nvCxnSpPr>
        <p:spPr>
          <a:xfrm flipH="1">
            <a:off x="2006421"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4"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Het maken van een HIGH waarde zonder externe weerstand</a:t>
            </a:r>
            <a:endParaRPr lang="nl-NL"/>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nl-NL" sz="900" smtClean="0"/>
              <a:t>Digital input</a:t>
            </a:r>
            <a:endParaRPr lang="nl-NL" sz="90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48" name="Lijntoelichting 1 47"/>
          <p:cNvSpPr/>
          <p:nvPr/>
        </p:nvSpPr>
        <p:spPr>
          <a:xfrm>
            <a:off x="4572000" y="1707654"/>
            <a:ext cx="3816424" cy="1872208"/>
          </a:xfrm>
          <a:prstGeom prst="borderCallout1">
            <a:avLst>
              <a:gd name="adj1" fmla="val 7727"/>
              <a:gd name="adj2" fmla="val -3732"/>
              <a:gd name="adj3" fmla="val 15164"/>
              <a:gd name="adj4" fmla="val -4794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smtClean="0"/>
              <a:t>Je hoeft echter niet de weerstand extern aan te sluiten. Het kan in de </a:t>
            </a:r>
            <a:r>
              <a:rPr lang="nl-NL" dirty="0" err="1" smtClean="0"/>
              <a:t>Arduino</a:t>
            </a:r>
            <a:r>
              <a:rPr lang="nl-NL" dirty="0" smtClean="0"/>
              <a:t> zelf geconfigureerd worden door </a:t>
            </a:r>
            <a:r>
              <a:rPr lang="nl-NL" b="1" i="1" dirty="0" smtClean="0"/>
              <a:t>input_</a:t>
            </a:r>
            <a:r>
              <a:rPr lang="nl-NL" b="1" i="1" dirty="0" err="1" smtClean="0"/>
              <a:t>pullup</a:t>
            </a:r>
            <a:r>
              <a:rPr lang="nl-NL" dirty="0" smtClean="0"/>
              <a:t> te specificeren in plaats van </a:t>
            </a:r>
            <a:r>
              <a:rPr lang="nl-NL" b="1" i="1" dirty="0" smtClean="0"/>
              <a:t>input</a:t>
            </a:r>
            <a:r>
              <a:rPr lang="nl-NL" dirty="0" smtClean="0"/>
              <a:t>.</a:t>
            </a:r>
          </a:p>
          <a:p>
            <a:pPr algn="ctr"/>
            <a:endParaRPr lang="nl-NL" dirty="0" smtClean="0"/>
          </a:p>
        </p:txBody>
      </p:sp>
      <p:pic>
        <p:nvPicPr>
          <p:cNvPr id="49"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0" name="Ovaal 49"/>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a:bodyPr>
          <a:lstStyle/>
          <a:p>
            <a:r>
              <a:rPr lang="nl-NL" smtClean="0"/>
              <a:t>Gevaar van fout configureren</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508104" y="1707654"/>
            <a:ext cx="3528392" cy="2808312"/>
          </a:xfrm>
          <a:prstGeom prst="borderCallout1">
            <a:avLst>
              <a:gd name="adj1" fmla="val 7727"/>
              <a:gd name="adj2" fmla="val -3732"/>
              <a:gd name="adj3" fmla="val 36827"/>
              <a:gd name="adj4"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Dit werkt prima voor input, maar wat gebeurt er als je de pen fout </a:t>
            </a:r>
            <a:r>
              <a:rPr lang="nl-NL" dirty="0" err="1" smtClean="0"/>
              <a:t>configureert</a:t>
            </a:r>
            <a:r>
              <a:rPr lang="nl-NL" dirty="0" smtClean="0"/>
              <a:t> als Digitale Output, de waarde op HIGH zet en op de knop drukt? </a:t>
            </a:r>
          </a:p>
          <a:p>
            <a:pPr algn="ctr"/>
            <a:endParaRPr lang="nl-NL" dirty="0" smtClean="0"/>
          </a:p>
          <a:p>
            <a:pPr algn="ctr"/>
            <a:r>
              <a:rPr lang="nl-NL" dirty="0" smtClean="0"/>
              <a:t>Als de </a:t>
            </a:r>
            <a:r>
              <a:rPr lang="nl-NL" dirty="0" err="1" smtClean="0"/>
              <a:t>Arduino</a:t>
            </a:r>
            <a:r>
              <a:rPr lang="nl-NL" dirty="0" smtClean="0"/>
              <a:t> de pen HIGH (5 volt) maakt en de knopt verbindt naar LOW (0 volt) </a:t>
            </a:r>
            <a:r>
              <a:rPr lang="nl-NL" dirty="0" smtClean="0">
                <a:sym typeface="Wingdings" pitchFamily="2" charset="2"/>
              </a:rPr>
              <a:t> kortsluiting en de </a:t>
            </a:r>
            <a:r>
              <a:rPr lang="nl-NL" dirty="0" err="1" smtClean="0">
                <a:sym typeface="Wingdings" pitchFamily="2" charset="2"/>
              </a:rPr>
              <a:t>Arduino</a:t>
            </a:r>
            <a:r>
              <a:rPr lang="nl-NL" dirty="0" smtClean="0">
                <a:sym typeface="Wingdings" pitchFamily="2" charset="2"/>
              </a:rPr>
              <a:t> zal opgeblazen worden.</a:t>
            </a:r>
            <a:endParaRPr lang="nl-NL"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Een weerstand in serie met de knop voorkomt schade</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output</a:t>
            </a:r>
            <a:endParaRPr lang="nl-NL" sz="90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6228184" y="1707654"/>
            <a:ext cx="2808312" cy="2304256"/>
          </a:xfrm>
          <a:prstGeom prst="borderCallout1">
            <a:avLst>
              <a:gd name="adj1" fmla="val 7727"/>
              <a:gd name="adj2" fmla="val -3732"/>
              <a:gd name="adj3" fmla="val 69918"/>
              <a:gd name="adj4" fmla="val -753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Als de pen HIGH gemaakt wordt en de knop wordt ingedrukt dan zal er een kleine stroom lopen ter grootte van 5 volt / 1 kOhm = 5 milliAmpere die ver beneden het maximum van 20 mA.</a:t>
            </a:r>
          </a:p>
        </p:txBody>
      </p:sp>
      <p:sp>
        <p:nvSpPr>
          <p:cNvPr id="29" name="Rechthoek 28"/>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p:cNvSpPr txBox="1"/>
          <p:nvPr/>
        </p:nvSpPr>
        <p:spPr>
          <a:xfrm>
            <a:off x="2987824" y="3147814"/>
            <a:ext cx="1224136" cy="369332"/>
          </a:xfrm>
          <a:prstGeom prst="rect">
            <a:avLst/>
          </a:prstGeom>
          <a:noFill/>
        </p:spPr>
        <p:txBody>
          <a:bodyPr wrap="square" rtlCol="0">
            <a:spAutoFit/>
          </a:bodyPr>
          <a:lstStyle/>
          <a:p>
            <a:r>
              <a:rPr lang="nl-NL" smtClean="0"/>
              <a:t>1 kOhm</a:t>
            </a:r>
            <a:endParaRPr lang="nl-NL"/>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206769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851670"/>
          </a:xfrm>
        </p:spPr>
        <p:txBody>
          <a:bodyPr>
            <a:normAutofit fontScale="90000"/>
          </a:bodyPr>
          <a:lstStyle/>
          <a:p>
            <a:r>
              <a:rPr lang="nl-NL" smtClean="0"/>
              <a:t>Als de poort correct is geconfigureerd als Digital In dan is een weerstand in serie prima</a:t>
            </a:r>
            <a:endParaRPr lang="nl-NL"/>
          </a:p>
        </p:txBody>
      </p:sp>
      <p:sp>
        <p:nvSpPr>
          <p:cNvPr id="6" name="Rechthoek 5"/>
          <p:cNvSpPr/>
          <p:nvPr/>
        </p:nvSpPr>
        <p:spPr>
          <a:xfrm rot="5400000">
            <a:off x="2339752" y="235572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4083918"/>
            <a:ext cx="3456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851670"/>
            <a:ext cx="33843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4572000" y="1635646"/>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4644008" y="3867894"/>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321982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93179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78777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604971"/>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input</a:t>
            </a:r>
            <a:endParaRPr lang="nl-NL" sz="900" dirty="0"/>
          </a:p>
        </p:txBody>
      </p:sp>
      <p:cxnSp>
        <p:nvCxnSpPr>
          <p:cNvPr id="36" name="Rechte verbindingslijn 35"/>
          <p:cNvCxnSpPr>
            <a:stCxn id="34" idx="2"/>
          </p:cNvCxnSpPr>
          <p:nvPr/>
        </p:nvCxnSpPr>
        <p:spPr>
          <a:xfrm flipH="1">
            <a:off x="2006421" y="297430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787773"/>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64375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86424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796136" y="1851670"/>
            <a:ext cx="3240360" cy="2952328"/>
          </a:xfrm>
          <a:prstGeom prst="borderCallout1">
            <a:avLst>
              <a:gd name="adj1" fmla="val 17456"/>
              <a:gd name="adj2" fmla="val -3914"/>
              <a:gd name="adj3" fmla="val 57104"/>
              <a:gd name="adj4" fmla="val -51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Zet daarom altijd een 1 </a:t>
            </a:r>
            <a:r>
              <a:rPr lang="nl-NL" dirty="0" err="1" smtClean="0"/>
              <a:t>kOhm</a:t>
            </a:r>
            <a:r>
              <a:rPr lang="nl-NL" dirty="0" smtClean="0"/>
              <a:t> weerstand in serie met de schakelaar. </a:t>
            </a:r>
          </a:p>
          <a:p>
            <a:pPr algn="ctr"/>
            <a:endParaRPr lang="nl-NL" dirty="0" smtClean="0"/>
          </a:p>
          <a:p>
            <a:pPr algn="ctr"/>
            <a:r>
              <a:rPr lang="nl-NL" dirty="0" smtClean="0"/>
              <a:t>Als de schakelaar gesloten is zal er een kleine stroom door de weerstanden lopen. Daarom zal de input  1 </a:t>
            </a:r>
            <a:r>
              <a:rPr lang="nl-NL" dirty="0" err="1" smtClean="0"/>
              <a:t>kOhm</a:t>
            </a:r>
            <a:r>
              <a:rPr lang="nl-NL" dirty="0" smtClean="0"/>
              <a:t> / (30 </a:t>
            </a:r>
            <a:r>
              <a:rPr lang="nl-NL" dirty="0" err="1" smtClean="0"/>
              <a:t>kOhm</a:t>
            </a:r>
            <a:r>
              <a:rPr lang="nl-NL" dirty="0" smtClean="0"/>
              <a:t> + 1 </a:t>
            </a:r>
            <a:r>
              <a:rPr lang="nl-NL" dirty="0" err="1" smtClean="0"/>
              <a:t>kOhm</a:t>
            </a:r>
            <a:r>
              <a:rPr lang="nl-NL" dirty="0" smtClean="0"/>
              <a:t>) * 5 volt =  0,15 volt zijn.</a:t>
            </a:r>
          </a:p>
        </p:txBody>
      </p:sp>
      <p:sp>
        <p:nvSpPr>
          <p:cNvPr id="24" name="Rechthoek 23"/>
          <p:cNvSpPr/>
          <p:nvPr/>
        </p:nvSpPr>
        <p:spPr>
          <a:xfrm rot="5400000">
            <a:off x="3707904"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2987824" y="3507854"/>
            <a:ext cx="1224136" cy="369332"/>
          </a:xfrm>
          <a:prstGeom prst="rect">
            <a:avLst/>
          </a:prstGeom>
          <a:noFill/>
        </p:spPr>
        <p:txBody>
          <a:bodyPr wrap="square" rtlCol="0">
            <a:spAutoFit/>
          </a:bodyPr>
          <a:lstStyle/>
          <a:p>
            <a:r>
              <a:rPr lang="nl-NL" smtClean="0"/>
              <a:t>1 kOhm</a:t>
            </a:r>
            <a:endParaRPr lang="nl-N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Controleer en controleer nogmaals</a:t>
            </a:r>
            <a:endParaRPr lang="nl-NL"/>
          </a:p>
        </p:txBody>
      </p:sp>
      <p:sp>
        <p:nvSpPr>
          <p:cNvPr id="3" name="Tijdelijke aanduiding voor inhoud 2"/>
          <p:cNvSpPr>
            <a:spLocks noGrp="1"/>
          </p:cNvSpPr>
          <p:nvPr>
            <p:ph idx="1"/>
          </p:nvPr>
        </p:nvSpPr>
        <p:spPr/>
        <p:txBody>
          <a:bodyPr/>
          <a:lstStyle/>
          <a:p>
            <a:r>
              <a:rPr lang="nl-NL" smtClean="0"/>
              <a:t>Controleer </a:t>
            </a:r>
            <a:r>
              <a:rPr lang="nl-NL" b="1" smtClean="0"/>
              <a:t>beiden </a:t>
            </a:r>
            <a:r>
              <a:rPr lang="nl-NL" smtClean="0"/>
              <a:t>dat de bedrading correct is.</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Organisatie van de workshop</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10000"/>
          </a:bodyPr>
          <a:lstStyle/>
          <a:p>
            <a:r>
              <a:rPr lang="nl-NL" sz="2000" smtClean="0"/>
              <a:t>Welkom en introductie presentatie (5 min).</a:t>
            </a:r>
          </a:p>
          <a:p>
            <a:r>
              <a:rPr lang="nl-NL" sz="2000" smtClean="0"/>
              <a:t>Daarna werkt iedereen voor zich.</a:t>
            </a:r>
          </a:p>
          <a:p>
            <a:r>
              <a:rPr lang="nl-NL" sz="2000" smtClean="0"/>
              <a:t>Kies met je “werkplek partner” welke onderwerpen je wilt doen. </a:t>
            </a:r>
          </a:p>
          <a:p>
            <a:pPr lvl="1"/>
            <a:r>
              <a:rPr lang="nl-NL" sz="1600" smtClean="0"/>
              <a:t>Er is meer materiaal dan wat behandeld kan worden in 110 minuten.</a:t>
            </a:r>
          </a:p>
          <a:p>
            <a:r>
              <a:rPr lang="nl-NL" sz="2000" smtClean="0"/>
              <a:t>Talen: Nederlands, Engels en Duits</a:t>
            </a:r>
          </a:p>
          <a:p>
            <a:r>
              <a:rPr lang="nl-NL" sz="2000" smtClean="0"/>
              <a:t>Aan het eind: kopieer het materiaal dat je gemaakt hebt naar een USB stick (als je het wilt bewaren)</a:t>
            </a:r>
          </a:p>
          <a:p>
            <a:r>
              <a:rPr lang="nl-NL" sz="2000" smtClean="0"/>
              <a:t>Afbreken en opruimen (5 min)</a:t>
            </a:r>
            <a:endParaRPr lang="nl-NL" sz="2000" dirty="0"/>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lnSpcReduction="10000"/>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nl-NL" sz="2400" b="0" i="0" u="none" strike="noStrike" kern="1200" cap="none" spc="0" normalizeH="0" baseline="0" noProof="0" dirty="0" smtClean="0">
                <a:ln>
                  <a:noFill/>
                </a:ln>
                <a:solidFill>
                  <a:schemeClr val="tx1"/>
                </a:solidFill>
                <a:effectLst/>
                <a:uLnTx/>
                <a:uFillTx/>
                <a:latin typeface="+mn-lt"/>
                <a:ea typeface="+mn-ea"/>
                <a:cs typeface="+mn-cs"/>
              </a:rPr>
              <a:t>De voornaamste stappen:</a:t>
            </a:r>
          </a:p>
          <a:p>
            <a:pPr marL="447675" lvl="1" indent="-276225">
              <a:spcBef>
                <a:spcPct val="20000"/>
              </a:spcBef>
              <a:buFont typeface="+mj-lt"/>
              <a:buAutoNum type="arabicPeriod"/>
            </a:pPr>
            <a:r>
              <a:rPr lang="nl-NL" sz="2000" noProof="0" dirty="0" smtClean="0"/>
              <a:t>Krijg werkende hardware en </a:t>
            </a:r>
            <a:r>
              <a:rPr lang="nl-NL" sz="2000" noProof="0" dirty="0" err="1" smtClean="0"/>
              <a:t>scratchClient</a:t>
            </a:r>
            <a:r>
              <a:rPr lang="nl-NL" sz="2000" noProof="0" dirty="0" smtClean="0"/>
              <a:t> </a:t>
            </a:r>
            <a:r>
              <a:rPr lang="nl-NL" sz="2000" noProof="0" dirty="0" err="1" smtClean="0"/>
              <a:t>config</a:t>
            </a:r>
            <a:r>
              <a:rPr lang="nl-NL" sz="2000" noProof="0" dirty="0" smtClean="0"/>
              <a:t> met behulp van </a:t>
            </a:r>
            <a:r>
              <a:rPr lang="nl-NL" sz="2000" dirty="0" smtClean="0"/>
              <a:t>de </a:t>
            </a:r>
            <a:r>
              <a:rPr lang="nl-NL" sz="2000" noProof="0" dirty="0" err="1" smtClean="0"/>
              <a:t>scratchClient</a:t>
            </a:r>
            <a:r>
              <a:rPr lang="nl-NL" sz="2000" noProof="0" dirty="0" smtClean="0"/>
              <a:t> </a:t>
            </a:r>
            <a:r>
              <a:rPr lang="nl-NL" sz="2000" noProof="0" dirty="0" err="1" smtClean="0"/>
              <a:t>config</a:t>
            </a:r>
            <a:r>
              <a:rPr lang="nl-NL" sz="2000" noProof="0" dirty="0" smtClean="0"/>
              <a:t> tool.</a:t>
            </a:r>
          </a:p>
          <a:p>
            <a:pPr marL="447675" lvl="1" indent="-276225">
              <a:spcBef>
                <a:spcPct val="20000"/>
              </a:spcBef>
              <a:buFont typeface="+mj-lt"/>
              <a:buAutoNum type="arabicPeriod"/>
            </a:pPr>
            <a:r>
              <a:rPr lang="nl-NL" sz="2000" noProof="0" dirty="0" smtClean="0"/>
              <a:t>Plaats de onderdelen op het bord en test wat je gemaakt hebt. </a:t>
            </a:r>
          </a:p>
          <a:p>
            <a:pPr marL="447675" lvl="1" indent="-276225">
              <a:spcBef>
                <a:spcPct val="20000"/>
              </a:spcBef>
              <a:buFont typeface="+mj-lt"/>
              <a:buAutoNum type="arabicPeriod"/>
            </a:pPr>
            <a:r>
              <a:rPr lang="nl-NL" sz="2000" dirty="0" smtClean="0"/>
              <a:t>Schrijf wat code in Scratch</a:t>
            </a:r>
          </a:p>
          <a:p>
            <a:pPr marL="447675" lvl="1" indent="-276225">
              <a:spcBef>
                <a:spcPct val="20000"/>
              </a:spcBef>
              <a:buFont typeface="+mj-lt"/>
              <a:buAutoNum type="arabicPeriod"/>
            </a:pPr>
            <a:r>
              <a:rPr lang="nl-NL" sz="2000" dirty="0" smtClean="0"/>
              <a:t>Voeg meer hardware toe en werk de </a:t>
            </a:r>
            <a:r>
              <a:rPr lang="nl-NL" sz="2000" dirty="0" err="1" smtClean="0"/>
              <a:t>config</a:t>
            </a:r>
            <a:r>
              <a:rPr lang="nl-NL" sz="2000" dirty="0" smtClean="0"/>
              <a:t> file bij.</a:t>
            </a:r>
          </a:p>
          <a:p>
            <a:pPr marL="447675" lvl="1" indent="-276225">
              <a:spcBef>
                <a:spcPct val="20000"/>
              </a:spcBef>
              <a:buFont typeface="+mj-lt"/>
              <a:buAutoNum type="arabicPeriod"/>
            </a:pPr>
            <a:r>
              <a:rPr lang="nl-NL" sz="2000" dirty="0" smtClean="0"/>
              <a:t>Herhaal.</a:t>
            </a:r>
            <a:endParaRPr lang="nl-NL" sz="2000"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Breng de </a:t>
            </a:r>
            <a:r>
              <a:rPr lang="nl-NL" dirty="0" smtClean="0"/>
              <a:t>dingen </a:t>
            </a:r>
            <a:r>
              <a:rPr lang="nl-NL" dirty="0" smtClean="0"/>
              <a:t>samen</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nl-NL" sz="2000" dirty="0" smtClean="0"/>
              <a:t>Sluit de </a:t>
            </a:r>
            <a:r>
              <a:rPr lang="nl-NL" sz="2000" dirty="0" smtClean="0"/>
              <a:t>9 </a:t>
            </a:r>
            <a:r>
              <a:rPr lang="nl-NL" sz="2000" dirty="0" smtClean="0"/>
              <a:t>volt </a:t>
            </a:r>
            <a:r>
              <a:rPr lang="nl-NL" sz="2000" dirty="0" err="1" smtClean="0"/>
              <a:t>connector</a:t>
            </a:r>
            <a:r>
              <a:rPr lang="nl-NL" sz="2000" dirty="0" smtClean="0"/>
              <a:t> aan</a:t>
            </a:r>
          </a:p>
          <a:p>
            <a:pPr lvl="1"/>
            <a:r>
              <a:rPr lang="nl-NL" sz="1600" dirty="0" smtClean="0"/>
              <a:t>Hoewel </a:t>
            </a:r>
            <a:r>
              <a:rPr lang="nl-NL" sz="1600" dirty="0" smtClean="0"/>
              <a:t>zolang je alleen een LED </a:t>
            </a:r>
            <a:r>
              <a:rPr lang="nl-NL" sz="1600" dirty="0" smtClean="0"/>
              <a:t>gebruikt, </a:t>
            </a:r>
            <a:r>
              <a:rPr lang="nl-NL" sz="1600" dirty="0" smtClean="0"/>
              <a:t>de aansluiting via USB voldoende is</a:t>
            </a:r>
          </a:p>
          <a:p>
            <a:r>
              <a:rPr lang="nl-NL" sz="2000" dirty="0" smtClean="0"/>
              <a:t>Sluit de USB kabel aan op de </a:t>
            </a:r>
            <a:r>
              <a:rPr lang="nl-NL" sz="2000" dirty="0" err="1" smtClean="0"/>
              <a:t>Arduino</a:t>
            </a:r>
            <a:endParaRPr lang="nl-NL" sz="2000" dirty="0" smtClean="0"/>
          </a:p>
          <a:p>
            <a:r>
              <a:rPr lang="nl-NL" sz="2000" dirty="0" smtClean="0"/>
              <a:t>Dubbelklik </a:t>
            </a:r>
            <a:r>
              <a:rPr lang="nl-NL" sz="2000" i="1" dirty="0" err="1" smtClean="0"/>
              <a:t>scratchClient</a:t>
            </a:r>
            <a:r>
              <a:rPr lang="nl-NL" sz="2000" i="1" dirty="0" smtClean="0"/>
              <a:t> </a:t>
            </a:r>
            <a:r>
              <a:rPr lang="nl-NL" sz="2000" i="1" dirty="0" err="1" smtClean="0"/>
              <a:t>Tutorial.scl</a:t>
            </a:r>
            <a:r>
              <a:rPr lang="nl-NL" sz="2000" dirty="0" smtClean="0"/>
              <a:t> op het bureaublad om</a:t>
            </a:r>
            <a:br>
              <a:rPr lang="nl-NL" sz="2000" dirty="0" smtClean="0"/>
            </a:br>
            <a:r>
              <a:rPr lang="nl-NL" sz="2000" dirty="0" err="1" smtClean="0"/>
              <a:t>scratchClient</a:t>
            </a:r>
            <a:r>
              <a:rPr lang="nl-NL" sz="2000" dirty="0" smtClean="0"/>
              <a:t> te starten met de </a:t>
            </a:r>
            <a:r>
              <a:rPr lang="nl-NL" sz="2000" dirty="0" err="1" smtClean="0"/>
              <a:t>config</a:t>
            </a:r>
            <a:r>
              <a:rPr lang="nl-NL" sz="2000" dirty="0" smtClean="0"/>
              <a:t> file die je net hebt</a:t>
            </a:r>
            <a:br>
              <a:rPr lang="nl-NL" sz="2000" dirty="0" smtClean="0"/>
            </a:br>
            <a:r>
              <a:rPr lang="nl-NL" sz="2000" dirty="0" smtClean="0"/>
              <a:t>bijgewerkt.</a:t>
            </a:r>
          </a:p>
          <a:p>
            <a:r>
              <a:rPr lang="nl-NL" sz="2000" dirty="0" smtClean="0"/>
              <a:t>Dan zal ook een browservenster starten waar je de variabelen kunt zien</a:t>
            </a:r>
          </a:p>
          <a:p>
            <a:pPr lvl="1"/>
            <a:r>
              <a:rPr lang="nl-NL" sz="1600" dirty="0" smtClean="0"/>
              <a:t>Zie later in deze presentatie voor de uitleg</a:t>
            </a:r>
          </a:p>
          <a:p>
            <a:r>
              <a:rPr lang="nl-NL" sz="2000" dirty="0" smtClean="0"/>
              <a:t>In het terminalvenster zul je wat klachten zien dat </a:t>
            </a:r>
            <a:r>
              <a:rPr lang="nl-NL" sz="2000" dirty="0" err="1" smtClean="0"/>
              <a:t>scratchClient</a:t>
            </a:r>
            <a:r>
              <a:rPr lang="nl-NL" sz="2000" dirty="0" smtClean="0"/>
              <a:t> geen verbinding met Scratch heeft</a:t>
            </a:r>
          </a:p>
          <a:p>
            <a:pPr lvl="1"/>
            <a:r>
              <a:rPr lang="nl-NL" sz="1600" dirty="0" smtClean="0"/>
              <a:t>Hetgeen logisch is omdat Scratch nog niet gestart is.</a:t>
            </a:r>
            <a:endParaRPr lang="nl-NL" sz="1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Start Scratch 2</a:t>
            </a:r>
            <a:endParaRPr lang="nl-NL"/>
          </a:p>
        </p:txBody>
      </p:sp>
      <p:sp>
        <p:nvSpPr>
          <p:cNvPr id="3" name="Tijdelijke aanduiding voor inhoud 2"/>
          <p:cNvSpPr>
            <a:spLocks noGrp="1"/>
          </p:cNvSpPr>
          <p:nvPr>
            <p:ph idx="1"/>
          </p:nvPr>
        </p:nvSpPr>
        <p:spPr/>
        <p:txBody>
          <a:bodyPr/>
          <a:lstStyle/>
          <a:p>
            <a:r>
              <a:rPr lang="nl-NL" dirty="0" smtClean="0"/>
              <a:t>Het simpelste is de file op het bureaublad te starten</a:t>
            </a:r>
          </a:p>
          <a:p>
            <a:r>
              <a:rPr lang="nl-NL" dirty="0" smtClean="0"/>
              <a:t>Dubbelklik het icoon</a:t>
            </a:r>
            <a:br>
              <a:rPr lang="nl-NL" dirty="0" smtClean="0"/>
            </a:br>
            <a:r>
              <a:rPr lang="nl-NL" dirty="0" smtClean="0"/>
              <a:t/>
            </a:r>
            <a:br>
              <a:rPr lang="nl-NL" dirty="0" smtClean="0"/>
            </a:br>
            <a:r>
              <a:rPr lang="nl-NL" dirty="0" smtClean="0"/>
              <a:t/>
            </a:r>
            <a:br>
              <a:rPr lang="nl-NL" dirty="0" smtClean="0"/>
            </a:br>
            <a:endParaRPr lang="nl-NL" dirty="0" smtClean="0"/>
          </a:p>
          <a:p>
            <a:r>
              <a:rPr lang="nl-NL" dirty="0" smtClean="0"/>
              <a:t>Zie de bijlage hoe je zelf zo’n file kunt maken</a:t>
            </a:r>
          </a:p>
          <a:p>
            <a:pPr lvl="1"/>
            <a:r>
              <a:rPr lang="nl-NL" dirty="0" smtClean="0"/>
              <a:t>Er zijn wat eigenaardigheden om rond heen te werken in het huidige release van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a:p>
        </p:txBody>
      </p:sp>
      <p:sp>
        <p:nvSpPr>
          <p:cNvPr id="9" name="Tekstvak 8"/>
          <p:cNvSpPr txBox="1"/>
          <p:nvPr/>
        </p:nvSpPr>
        <p:spPr>
          <a:xfrm>
            <a:off x="7380312" y="1059582"/>
            <a:ext cx="1584176" cy="1754326"/>
          </a:xfrm>
          <a:prstGeom prst="rect">
            <a:avLst/>
          </a:prstGeom>
          <a:noFill/>
        </p:spPr>
        <p:txBody>
          <a:bodyPr wrap="square" rtlCol="0">
            <a:spAutoFit/>
          </a:bodyPr>
          <a:lstStyle/>
          <a:p>
            <a:r>
              <a:rPr lang="nl-NL" smtClean="0"/>
              <a:t>Klik</a:t>
            </a:r>
            <a:r>
              <a:rPr lang="nl-NL" smtClean="0"/>
              <a:t> op deze sprite om de extensie blokken zichtbaar te </a:t>
            </a:r>
            <a:r>
              <a:rPr lang="nl-NL" smtClean="0"/>
              <a:t>maken</a:t>
            </a:r>
            <a:r>
              <a:rPr lang="nl-NL" smtClean="0"/>
              <a:t>. </a:t>
            </a:r>
            <a:endParaRPr lang="nl-NL"/>
          </a:p>
        </p:txBody>
      </p:sp>
      <p:pic>
        <p:nvPicPr>
          <p:cNvPr id="2050" name="Picture 2" descr="Y:\screenshots\2018-09-02__18-18-1535905135.jpg"/>
          <p:cNvPicPr>
            <a:picLocks noChangeAspect="1" noChangeArrowheads="1"/>
          </p:cNvPicPr>
          <p:nvPr/>
        </p:nvPicPr>
        <p:blipFill>
          <a:blip r:embed="rId2" cstate="print"/>
          <a:srcRect b="8348"/>
          <a:stretch>
            <a:fillRect/>
          </a:stretch>
        </p:blipFill>
        <p:spPr bwMode="auto">
          <a:xfrm>
            <a:off x="251520" y="123478"/>
            <a:ext cx="6768752" cy="4536504"/>
          </a:xfrm>
          <a:prstGeom prst="rect">
            <a:avLst/>
          </a:prstGeom>
          <a:noFill/>
        </p:spPr>
      </p:pic>
      <p:cxnSp>
        <p:nvCxnSpPr>
          <p:cNvPr id="6" name="Rechte verbindingslijn met pijl 5"/>
          <p:cNvCxnSpPr/>
          <p:nvPr/>
        </p:nvCxnSpPr>
        <p:spPr>
          <a:xfrm flipH="1" flipV="1">
            <a:off x="3203848" y="627534"/>
            <a:ext cx="4176464" cy="648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43</a:t>
            </a:fld>
            <a:endParaRPr lang="nl-NL"/>
          </a:p>
        </p:txBody>
      </p:sp>
      <p:sp>
        <p:nvSpPr>
          <p:cNvPr id="6" name="Tekstvak 5"/>
          <p:cNvSpPr txBox="1"/>
          <p:nvPr/>
        </p:nvSpPr>
        <p:spPr>
          <a:xfrm>
            <a:off x="7524328" y="1203598"/>
            <a:ext cx="1440160" cy="2308324"/>
          </a:xfrm>
          <a:prstGeom prst="rect">
            <a:avLst/>
          </a:prstGeom>
          <a:noFill/>
        </p:spPr>
        <p:txBody>
          <a:bodyPr wrap="square" rtlCol="0">
            <a:spAutoFit/>
          </a:bodyPr>
          <a:lstStyle/>
          <a:p>
            <a:r>
              <a:rPr lang="nl-NL" dirty="0" smtClean="0"/>
              <a:t>Het klikken op de groene </a:t>
            </a:r>
            <a:r>
              <a:rPr lang="nl-NL" dirty="0" err="1" smtClean="0"/>
              <a:t>sprite</a:t>
            </a:r>
            <a:r>
              <a:rPr lang="nl-NL" dirty="0" smtClean="0"/>
              <a:t> heeft </a:t>
            </a:r>
            <a:r>
              <a:rPr lang="nl-NL" dirty="0" smtClean="0"/>
              <a:t>er voor gezorgd </a:t>
            </a:r>
            <a:r>
              <a:rPr lang="nl-NL" dirty="0" smtClean="0"/>
              <a:t>dat </a:t>
            </a:r>
            <a:r>
              <a:rPr lang="nl-NL" dirty="0" smtClean="0"/>
              <a:t>deze </a:t>
            </a:r>
            <a:r>
              <a:rPr lang="nl-NL" dirty="0" smtClean="0"/>
              <a:t>extra blokken verschijnen.</a:t>
            </a:r>
            <a:endParaRPr lang="nl-NL" dirty="0"/>
          </a:p>
        </p:txBody>
      </p:sp>
      <p:pic>
        <p:nvPicPr>
          <p:cNvPr id="3074" name="Picture 2" descr="Y:\screenshots\2018-09-02__18-21-1535905277.jpg"/>
          <p:cNvPicPr>
            <a:picLocks noChangeAspect="1" noChangeArrowheads="1"/>
          </p:cNvPicPr>
          <p:nvPr/>
        </p:nvPicPr>
        <p:blipFill>
          <a:blip r:embed="rId2" cstate="print"/>
          <a:srcRect b="9863"/>
          <a:stretch>
            <a:fillRect/>
          </a:stretch>
        </p:blipFill>
        <p:spPr bwMode="auto">
          <a:xfrm>
            <a:off x="179512" y="195486"/>
            <a:ext cx="6773228" cy="4464496"/>
          </a:xfrm>
          <a:prstGeom prst="rect">
            <a:avLst/>
          </a:prstGeom>
          <a:noFill/>
        </p:spPr>
      </p:pic>
      <p:cxnSp>
        <p:nvCxnSpPr>
          <p:cNvPr id="4" name="Rechte verbindingslijn met pijl 3"/>
          <p:cNvCxnSpPr/>
          <p:nvPr/>
        </p:nvCxnSpPr>
        <p:spPr>
          <a:xfrm flipH="1">
            <a:off x="4644008" y="1275606"/>
            <a:ext cx="2736304"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Maak het Scratch programma</a:t>
            </a:r>
            <a:endParaRPr lang="nl-NL"/>
          </a:p>
        </p:txBody>
      </p:sp>
      <p:sp>
        <p:nvSpPr>
          <p:cNvPr id="3" name="Tijdelijke aanduiding voor inhoud 2"/>
          <p:cNvSpPr>
            <a:spLocks noGrp="1"/>
          </p:cNvSpPr>
          <p:nvPr>
            <p:ph idx="1"/>
          </p:nvPr>
        </p:nvSpPr>
        <p:spPr>
          <a:xfrm>
            <a:off x="457200" y="1059582"/>
            <a:ext cx="4330824" cy="3816424"/>
          </a:xfrm>
        </p:spPr>
        <p:txBody>
          <a:bodyPr>
            <a:normAutofit fontScale="85000" lnSpcReduction="10000"/>
          </a:bodyPr>
          <a:lstStyle/>
          <a:p>
            <a:r>
              <a:rPr lang="nl-NL" dirty="0" smtClean="0"/>
              <a:t>Maak dit programma in Scratch (zet het in de scherm of de Cat </a:t>
            </a:r>
            <a:r>
              <a:rPr lang="nl-NL" dirty="0" err="1" smtClean="0"/>
              <a:t>sprite</a:t>
            </a:r>
            <a:r>
              <a:rPr lang="nl-NL" dirty="0" smtClean="0"/>
              <a:t>)</a:t>
            </a:r>
          </a:p>
          <a:p>
            <a:r>
              <a:rPr lang="nl-NL" dirty="0" smtClean="0"/>
              <a:t>Probeer het uit (klik op de stapel blokken of klik op de groene vlag boven het animatie venster).</a:t>
            </a:r>
          </a:p>
          <a:p>
            <a:r>
              <a:rPr lang="nl-NL" dirty="0" smtClean="0"/>
              <a:t>Digitale in (Knop):</a:t>
            </a:r>
          </a:p>
          <a:p>
            <a:pPr lvl="1"/>
            <a:r>
              <a:rPr lang="nl-NL" dirty="0" smtClean="0"/>
              <a:t>0 = ingedrukt</a:t>
            </a:r>
          </a:p>
          <a:p>
            <a:pPr lvl="1"/>
            <a:r>
              <a:rPr lang="nl-NL" dirty="0" smtClean="0"/>
              <a:t>1 = niet ingedrukt</a:t>
            </a:r>
          </a:p>
          <a:p>
            <a:r>
              <a:rPr lang="nl-NL" dirty="0" smtClean="0"/>
              <a:t>Digitale uit (LED)</a:t>
            </a:r>
          </a:p>
          <a:p>
            <a:pPr lvl="1"/>
            <a:r>
              <a:rPr lang="nl-NL" dirty="0" smtClean="0"/>
              <a:t>0 = uit</a:t>
            </a:r>
          </a:p>
          <a:p>
            <a:pPr lvl="1"/>
            <a:r>
              <a:rPr lang="nl-NL" dirty="0" smtClean="0"/>
              <a:t>1 = aan</a:t>
            </a:r>
          </a:p>
          <a:p>
            <a:r>
              <a:rPr lang="nl-NL" dirty="0" smtClean="0"/>
              <a:t>Analyseer hoe het programma werkt.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a:p>
        </p:txBody>
      </p:sp>
      <p:cxnSp>
        <p:nvCxnSpPr>
          <p:cNvPr id="7" name="Rechte verbindingslijn met pijl 6"/>
          <p:cNvCxnSpPr/>
          <p:nvPr/>
        </p:nvCxnSpPr>
        <p:spPr>
          <a:xfrm flipH="1" flipV="1">
            <a:off x="6588224" y="2067694"/>
            <a:ext cx="36004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477328"/>
          </a:xfrm>
          <a:prstGeom prst="rect">
            <a:avLst/>
          </a:prstGeom>
          <a:noFill/>
        </p:spPr>
        <p:txBody>
          <a:bodyPr wrap="square" rtlCol="0">
            <a:spAutoFit/>
          </a:bodyPr>
          <a:lstStyle/>
          <a:p>
            <a:r>
              <a:rPr lang="nl-NL" dirty="0" smtClean="0"/>
              <a:t>Gebruik deze pijlen om de correcte waarde te selecteren (het zwart op een grijze ondergrond maakt het niet zo goed zichtbaar)</a:t>
            </a:r>
            <a:endParaRPr lang="nl-NL" dirty="0"/>
          </a:p>
        </p:txBody>
      </p:sp>
      <p:pic>
        <p:nvPicPr>
          <p:cNvPr id="4098" name="Picture 2" descr="Y:\screenshots\2018-09-02__18-25-1535905503.jpg"/>
          <p:cNvPicPr>
            <a:picLocks noChangeAspect="1" noChangeArrowheads="1"/>
          </p:cNvPicPr>
          <p:nvPr/>
        </p:nvPicPr>
        <p:blipFill>
          <a:blip r:embed="rId3" cstate="print"/>
          <a:srcRect/>
          <a:stretch>
            <a:fillRect/>
          </a:stretch>
        </p:blipFill>
        <p:spPr bwMode="auto">
          <a:xfrm>
            <a:off x="5436096" y="987574"/>
            <a:ext cx="3181350" cy="107632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Werkt het? (zie de volgende pagina voor hulp)</a:t>
            </a:r>
            <a:endParaRPr lang="nl-NL"/>
          </a:p>
        </p:txBody>
      </p:sp>
      <p:sp>
        <p:nvSpPr>
          <p:cNvPr id="3" name="Tijdelijke aanduiding voor inhoud 2"/>
          <p:cNvSpPr>
            <a:spLocks noGrp="1"/>
          </p:cNvSpPr>
          <p:nvPr>
            <p:ph idx="1"/>
          </p:nvPr>
        </p:nvSpPr>
        <p:spPr/>
        <p:txBody>
          <a:bodyPr>
            <a:normAutofit/>
          </a:bodyPr>
          <a:lstStyle/>
          <a:p>
            <a:r>
              <a:rPr lang="nl-NL" b="1" dirty="0" smtClean="0"/>
              <a:t>Alleen</a:t>
            </a:r>
            <a:r>
              <a:rPr lang="nl-NL" dirty="0" smtClean="0"/>
              <a:t> als de LED op de </a:t>
            </a:r>
            <a:r>
              <a:rPr lang="nl-NL" dirty="0" err="1" smtClean="0"/>
              <a:t>Arduino</a:t>
            </a:r>
            <a:r>
              <a:rPr lang="nl-NL" dirty="0" smtClean="0"/>
              <a:t> langzaam knippert dan is de </a:t>
            </a:r>
            <a:r>
              <a:rPr lang="nl-NL" dirty="0" err="1" smtClean="0"/>
              <a:t>config</a:t>
            </a:r>
            <a:r>
              <a:rPr lang="nl-NL" dirty="0" smtClean="0"/>
              <a:t> file gedownload en </a:t>
            </a:r>
            <a:r>
              <a:rPr lang="nl-NL" b="1" dirty="0" smtClean="0"/>
              <a:t>alleen dan </a:t>
            </a:r>
            <a:r>
              <a:rPr lang="nl-NL" dirty="0" smtClean="0"/>
              <a:t>werkt </a:t>
            </a:r>
            <a:r>
              <a:rPr lang="nl-NL" dirty="0" err="1" smtClean="0"/>
              <a:t>scratchClient</a:t>
            </a:r>
            <a:r>
              <a:rPr lang="nl-NL" dirty="0" smtClean="0"/>
              <a:t>. </a:t>
            </a:r>
          </a:p>
          <a:p>
            <a:pPr lvl="1"/>
            <a:r>
              <a:rPr lang="nl-NL" dirty="0" smtClean="0"/>
              <a:t>Het kan 10 seconde duren nadat </a:t>
            </a:r>
            <a:r>
              <a:rPr lang="nl-NL" dirty="0" err="1" smtClean="0"/>
              <a:t>scratchClient</a:t>
            </a:r>
            <a:r>
              <a:rPr lang="nl-NL" dirty="0" smtClean="0"/>
              <a:t> en de </a:t>
            </a:r>
            <a:r>
              <a:rPr lang="nl-NL" dirty="0" err="1" smtClean="0"/>
              <a:t>scratchClient</a:t>
            </a:r>
            <a:r>
              <a:rPr lang="nl-NL" dirty="0" smtClean="0"/>
              <a:t> extensies in Scratch 2 geladen zijn voordat dit gebeurt. </a:t>
            </a:r>
          </a:p>
          <a:p>
            <a:pPr lvl="1"/>
            <a:r>
              <a:rPr lang="nl-NL" dirty="0" smtClean="0"/>
              <a:t>Dus 10 seconde nadat je op de groene </a:t>
            </a:r>
            <a:r>
              <a:rPr lang="nl-NL" dirty="0" err="1" smtClean="0"/>
              <a:t>sprite</a:t>
            </a:r>
            <a:r>
              <a:rPr lang="nl-NL" dirty="0" smtClean="0"/>
              <a:t> hebt geklikt.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nl-NL" smtClean="0"/>
              <a:t>Je kunt de waarden die uitgewisseld worden in de gaten houden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a:p>
        </p:txBody>
      </p:sp>
      <p:sp>
        <p:nvSpPr>
          <p:cNvPr id="6" name="Tijdelijke aanduiding voor inhoud 2"/>
          <p:cNvSpPr>
            <a:spLocks noGrp="1"/>
          </p:cNvSpPr>
          <p:nvPr>
            <p:ph idx="1"/>
          </p:nvPr>
        </p:nvSpPr>
        <p:spPr>
          <a:xfrm>
            <a:off x="5148064" y="1337518"/>
            <a:ext cx="3826768" cy="3394472"/>
          </a:xfrm>
        </p:spPr>
        <p:txBody>
          <a:bodyPr>
            <a:normAutofit lnSpcReduction="10000"/>
          </a:bodyPr>
          <a:lstStyle/>
          <a:p>
            <a:r>
              <a:rPr lang="nl-NL" sz="1400" dirty="0" smtClean="0"/>
              <a:t>Tegelijk met </a:t>
            </a:r>
            <a:r>
              <a:rPr lang="nl-NL" sz="1400" dirty="0" err="1" smtClean="0"/>
              <a:t>scratchClient</a:t>
            </a:r>
            <a:r>
              <a:rPr lang="nl-NL" sz="1400" dirty="0" smtClean="0"/>
              <a:t> wordt de browser geopend met URL </a:t>
            </a:r>
            <a:r>
              <a:rPr lang="nl-NL" sz="1400" i="1" dirty="0" err="1" smtClean="0"/>
              <a:t>localhost</a:t>
            </a:r>
            <a:r>
              <a:rPr lang="nl-NL" sz="1400" i="1" dirty="0" smtClean="0"/>
              <a:t>:8080/adapters</a:t>
            </a:r>
          </a:p>
          <a:p>
            <a:r>
              <a:rPr lang="nl-NL" sz="1400" dirty="0" smtClean="0"/>
              <a:t>Let op de input &amp; output richtingen: </a:t>
            </a:r>
          </a:p>
          <a:p>
            <a:pPr lvl="1"/>
            <a:r>
              <a:rPr lang="nl-NL" sz="1200" dirty="0" smtClean="0"/>
              <a:t>De output van een adapter is een input voor Scratch.</a:t>
            </a:r>
          </a:p>
          <a:p>
            <a:pPr lvl="1"/>
            <a:r>
              <a:rPr lang="nl-NL" sz="1200" dirty="0" smtClean="0"/>
              <a:t>De utput van Scratch is een input voor de adapters. </a:t>
            </a:r>
          </a:p>
          <a:p>
            <a:pPr lvl="1"/>
            <a:r>
              <a:rPr lang="nl-NL" sz="1200" dirty="0" smtClean="0"/>
              <a:t>Daarom lijken input en output verwisseld te zijn van wat in de </a:t>
            </a:r>
            <a:r>
              <a:rPr lang="nl-NL" sz="1200" dirty="0" err="1" smtClean="0"/>
              <a:t>config</a:t>
            </a:r>
            <a:r>
              <a:rPr lang="nl-NL" sz="1200" dirty="0" smtClean="0"/>
              <a:t> file staat.</a:t>
            </a:r>
          </a:p>
          <a:p>
            <a:pPr lvl="1"/>
            <a:r>
              <a:rPr lang="nl-NL" sz="1200" dirty="0" smtClean="0"/>
              <a:t>Kijk daarom liever naar de namen van de variabelen.</a:t>
            </a:r>
          </a:p>
          <a:p>
            <a:r>
              <a:rPr lang="nl-NL" sz="1400" dirty="0" smtClean="0"/>
              <a:t>Je zult zien dat de waarden alleen worden weergegeven nadat ze gewijzigd zijn (anders staat er een vraagteken (?) ).</a:t>
            </a:r>
          </a:p>
          <a:p>
            <a:r>
              <a:rPr lang="nl-NL" sz="1400" dirty="0" smtClean="0"/>
              <a:t>Niet voor nu, maar je kunt op een veld klikken en de waarde intikken die dan in de juiste richting worden gezonden. </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Wijzig </a:t>
            </a:r>
            <a:r>
              <a:rPr lang="nl-NL" dirty="0" smtClean="0"/>
              <a:t>het programma</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nl-NL" dirty="0" smtClean="0"/>
              <a:t>Maak een wijziging in het programma zodat de LED aangaat als de knop ingedrukt wordt. </a:t>
            </a:r>
          </a:p>
          <a:p>
            <a:r>
              <a:rPr lang="nl-NL" dirty="0" smtClean="0"/>
              <a:t>Er zijn (minstens) twee manieren</a:t>
            </a:r>
          </a:p>
          <a:p>
            <a:r>
              <a:rPr lang="nl-NL" dirty="0" smtClean="0"/>
              <a:t>Je hebt daar deze blokken voor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a:p>
        </p:txBody>
      </p:sp>
      <p:sp>
        <p:nvSpPr>
          <p:cNvPr id="7" name="Tekstvak 6"/>
          <p:cNvSpPr txBox="1"/>
          <p:nvPr/>
        </p:nvSpPr>
        <p:spPr>
          <a:xfrm>
            <a:off x="5508104" y="2571750"/>
            <a:ext cx="2480615" cy="369332"/>
          </a:xfrm>
          <a:prstGeom prst="rect">
            <a:avLst/>
          </a:prstGeom>
          <a:noFill/>
        </p:spPr>
        <p:txBody>
          <a:bodyPr wrap="none" rtlCol="0">
            <a:spAutoFit/>
          </a:bodyPr>
          <a:lstStyle/>
          <a:p>
            <a:r>
              <a:rPr lang="nl-NL" dirty="0" smtClean="0"/>
              <a:t>Blokken voor methode 1</a:t>
            </a:r>
            <a:endParaRPr lang="nl-NL" dirty="0"/>
          </a:p>
        </p:txBody>
      </p:sp>
      <p:sp>
        <p:nvSpPr>
          <p:cNvPr id="8" name="Tekstvak 7"/>
          <p:cNvSpPr txBox="1"/>
          <p:nvPr/>
        </p:nvSpPr>
        <p:spPr>
          <a:xfrm>
            <a:off x="5508104" y="4362658"/>
            <a:ext cx="2480615" cy="369332"/>
          </a:xfrm>
          <a:prstGeom prst="rect">
            <a:avLst/>
          </a:prstGeom>
          <a:noFill/>
        </p:spPr>
        <p:txBody>
          <a:bodyPr wrap="none" rtlCol="0">
            <a:spAutoFit/>
          </a:bodyPr>
          <a:lstStyle/>
          <a:p>
            <a:r>
              <a:rPr lang="nl-NL" dirty="0" smtClean="0"/>
              <a:t>Blokken voor methode 2</a:t>
            </a:r>
            <a:endParaRPr lang="nl-NL" dirty="0"/>
          </a:p>
        </p:txBody>
      </p:sp>
      <p:pic>
        <p:nvPicPr>
          <p:cNvPr id="5122" name="Picture 2" descr="Y:\screenshots\2018-09-02__18-26-1535905571.jpg"/>
          <p:cNvPicPr>
            <a:picLocks noChangeAspect="1" noChangeArrowheads="1"/>
          </p:cNvPicPr>
          <p:nvPr/>
        </p:nvPicPr>
        <p:blipFill>
          <a:blip r:embed="rId2" cstate="print"/>
          <a:srcRect/>
          <a:stretch>
            <a:fillRect/>
          </a:stretch>
        </p:blipFill>
        <p:spPr bwMode="auto">
          <a:xfrm>
            <a:off x="5580112" y="3075806"/>
            <a:ext cx="2847975" cy="1295400"/>
          </a:xfrm>
          <a:prstGeom prst="rect">
            <a:avLst/>
          </a:prstGeom>
          <a:noFill/>
        </p:spPr>
      </p:pic>
      <p:pic>
        <p:nvPicPr>
          <p:cNvPr id="5123" name="Picture 3" descr="Y:\screenshots\2018-09-02__18-25-1535905542.jpg"/>
          <p:cNvPicPr>
            <a:picLocks noChangeAspect="1" noChangeArrowheads="1"/>
          </p:cNvPicPr>
          <p:nvPr/>
        </p:nvPicPr>
        <p:blipFill>
          <a:blip r:embed="rId3" cstate="print"/>
          <a:srcRect/>
          <a:stretch>
            <a:fillRect/>
          </a:stretch>
        </p:blipFill>
        <p:spPr bwMode="auto">
          <a:xfrm>
            <a:off x="5580112" y="843558"/>
            <a:ext cx="3171825" cy="177165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als het niet werkt?</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Controleer </a:t>
            </a:r>
            <a:r>
              <a:rPr lang="nl-NL" dirty="0" smtClean="0"/>
              <a:t>dat je </a:t>
            </a:r>
            <a:r>
              <a:rPr lang="nl-NL" dirty="0" smtClean="0"/>
              <a:t>niet meer Scratch instanties open hebt</a:t>
            </a:r>
          </a:p>
          <a:p>
            <a:pPr lvl="1"/>
            <a:r>
              <a:rPr lang="nl-NL" dirty="0" err="1" smtClean="0"/>
              <a:t>scratchClient</a:t>
            </a:r>
            <a:r>
              <a:rPr lang="nl-NL" dirty="0" smtClean="0"/>
              <a:t> kan alleen werken met een Scratch tegelijk open (ongeacht of dit Scratch 1.4 of Scratch 2 is).</a:t>
            </a:r>
          </a:p>
          <a:p>
            <a:r>
              <a:rPr lang="nl-NL" dirty="0" smtClean="0"/>
              <a:t>Controleer dat de blauwe LED op de </a:t>
            </a:r>
            <a:r>
              <a:rPr lang="nl-NL" dirty="0" err="1" smtClean="0"/>
              <a:t>Arduino</a:t>
            </a:r>
            <a:r>
              <a:rPr lang="nl-NL" dirty="0" smtClean="0"/>
              <a:t> Nano </a:t>
            </a:r>
            <a:r>
              <a:rPr lang="nl-NL" i="1" dirty="0" smtClean="0"/>
              <a:t>langzaam</a:t>
            </a:r>
            <a:r>
              <a:rPr lang="nl-NL" dirty="0" smtClean="0"/>
              <a:t> knippert.</a:t>
            </a:r>
          </a:p>
          <a:p>
            <a:r>
              <a:rPr lang="nl-NL" dirty="0" smtClean="0"/>
              <a:t>Soms, speciaal na </a:t>
            </a:r>
            <a:r>
              <a:rPr lang="nl-NL" dirty="0" err="1" smtClean="0"/>
              <a:t>reboot</a:t>
            </a:r>
            <a:r>
              <a:rPr lang="nl-NL" dirty="0" smtClean="0"/>
              <a:t>, als </a:t>
            </a:r>
            <a:r>
              <a:rPr lang="nl-NL" dirty="0" smtClean="0"/>
              <a:t>alles verder </a:t>
            </a:r>
            <a:r>
              <a:rPr lang="nl-NL" dirty="0" smtClean="0"/>
              <a:t>goed lijkt, kan het helpen om de </a:t>
            </a:r>
            <a:r>
              <a:rPr lang="nl-NL" dirty="0" err="1" smtClean="0"/>
              <a:t>Arduino</a:t>
            </a:r>
            <a:r>
              <a:rPr lang="nl-NL" dirty="0" smtClean="0"/>
              <a:t> Nano af te koppelen en weer aan te sluiten. </a:t>
            </a:r>
          </a:p>
          <a:p>
            <a:r>
              <a:rPr lang="nl-NL" dirty="0" smtClean="0"/>
              <a:t>Kijk naar waarden van de variabelen in de browser, zie eerder.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Herinnering</a:t>
            </a:r>
            <a:r>
              <a:rPr lang="en-US" dirty="0" smtClean="0"/>
              <a:t>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62500" lnSpcReduction="20000"/>
          </a:bodyPr>
          <a:lstStyle/>
          <a:p>
            <a:r>
              <a:rPr lang="nl-NL" dirty="0" smtClean="0"/>
              <a:t>Sla je werk regelmatig op. Anders gaat het verloren als de stroom uitvalt. </a:t>
            </a:r>
          </a:p>
          <a:p>
            <a:pPr lvl="1"/>
            <a:r>
              <a:rPr lang="nl-NL" dirty="0" smtClean="0"/>
              <a:t>En stroomuitval kan </a:t>
            </a:r>
            <a:r>
              <a:rPr lang="nl-NL" dirty="0" smtClean="0"/>
              <a:t>gemakkelijk </a:t>
            </a:r>
            <a:r>
              <a:rPr lang="nl-NL" dirty="0" smtClean="0"/>
              <a:t>gebeuren omdat je kabels erin en eruit doet en dat kan ook de voeding van de </a:t>
            </a:r>
            <a:r>
              <a:rPr lang="nl-NL" dirty="0" err="1" smtClean="0"/>
              <a:t>Raspberry</a:t>
            </a:r>
            <a:r>
              <a:rPr lang="nl-NL" dirty="0" smtClean="0"/>
              <a:t> Pi beïnvloeden. </a:t>
            </a:r>
          </a:p>
          <a:p>
            <a:r>
              <a:rPr lang="nl-NL" dirty="0" smtClean="0"/>
              <a:t>Hier zijn wat merkwaardigheden van Scratch 2 waar we omheen moeten werken</a:t>
            </a:r>
          </a:p>
          <a:p>
            <a:pPr lvl="1"/>
            <a:r>
              <a:rPr lang="nl-NL" dirty="0" smtClean="0"/>
              <a:t>Gebruik geen spaties in bestandsnamen (als je dat doet, dan kan Scratch 2 de file niet vinden als je erop dubbelklikt).</a:t>
            </a:r>
          </a:p>
          <a:p>
            <a:pPr lvl="1"/>
            <a:r>
              <a:rPr lang="nl-NL" dirty="0" smtClean="0"/>
              <a:t>Scratch 2 vergeet de map waar de file uit geopend was (Bureaublad). Sla het </a:t>
            </a:r>
            <a:r>
              <a:rPr lang="nl-NL" dirty="0" smtClean="0"/>
              <a:t>toch op </a:t>
            </a:r>
            <a:r>
              <a:rPr lang="nl-NL" dirty="0" smtClean="0"/>
              <a:t>in wat voorgesteld wordt: </a:t>
            </a:r>
            <a:r>
              <a:rPr lang="nl-NL" i="1" dirty="0" smtClean="0"/>
              <a:t>/home/pi</a:t>
            </a:r>
            <a:endParaRPr lang="nl-NL" dirty="0" smtClean="0"/>
          </a:p>
          <a:p>
            <a:pPr lvl="1"/>
            <a:r>
              <a:rPr lang="nl-NL" dirty="0" smtClean="0"/>
              <a:t>Scratch 2 slaat het op met een </a:t>
            </a:r>
            <a:r>
              <a:rPr lang="nl-NL" i="1" dirty="0" smtClean="0"/>
              <a:t>.</a:t>
            </a:r>
            <a:r>
              <a:rPr lang="nl-NL" i="1" dirty="0" err="1" smtClean="0"/>
              <a:t>sbx</a:t>
            </a:r>
            <a:r>
              <a:rPr lang="nl-NL" i="1" dirty="0" smtClean="0"/>
              <a:t> </a:t>
            </a:r>
            <a:r>
              <a:rPr lang="nl-NL" dirty="0" smtClean="0"/>
              <a:t>extensie ongeacht wat je </a:t>
            </a:r>
            <a:r>
              <a:rPr lang="nl-NL" dirty="0" smtClean="0"/>
              <a:t>opgeeft.</a:t>
            </a:r>
            <a:endParaRPr lang="nl-NL" dirty="0" smtClean="0"/>
          </a:p>
          <a:p>
            <a:r>
              <a:rPr lang="nl-NL" dirty="0" smtClean="0"/>
              <a:t>Daarom, eenmalig na opstarten van de </a:t>
            </a:r>
            <a:r>
              <a:rPr lang="nl-NL" dirty="0" err="1" smtClean="0"/>
              <a:t>Raspberry</a:t>
            </a:r>
            <a:r>
              <a:rPr lang="nl-NL" dirty="0" smtClean="0"/>
              <a:t> Pi</a:t>
            </a:r>
          </a:p>
          <a:p>
            <a:pPr lvl="1"/>
            <a:r>
              <a:rPr lang="nl-NL" dirty="0" smtClean="0"/>
              <a:t>Op het bureaublad, dubbelklik </a:t>
            </a:r>
            <a:r>
              <a:rPr lang="nl-NL" i="1" dirty="0" err="1" smtClean="0"/>
              <a:t>CleanUpScratchFiles.sh</a:t>
            </a:r>
            <a:endParaRPr lang="nl-NL" i="1" dirty="0" smtClean="0"/>
          </a:p>
          <a:p>
            <a:pPr lvl="1"/>
            <a:r>
              <a:rPr lang="nl-NL" dirty="0" smtClean="0"/>
              <a:t>Je kunt het venster klein maken, maar laat het altijd lopen</a:t>
            </a:r>
          </a:p>
          <a:p>
            <a:pPr lvl="1"/>
            <a:r>
              <a:rPr lang="nl-NL" dirty="0" smtClean="0"/>
              <a:t>Dit zorg dat er permanent wordt gekeken naar de map </a:t>
            </a:r>
            <a:r>
              <a:rPr lang="nl-NL" i="1" dirty="0" smtClean="0"/>
              <a:t>/home/pi</a:t>
            </a:r>
            <a:r>
              <a:rPr lang="nl-NL" dirty="0" smtClean="0"/>
              <a:t>, en</a:t>
            </a:r>
          </a:p>
          <a:p>
            <a:pPr lvl="2"/>
            <a:r>
              <a:rPr lang="nl-NL" dirty="0" smtClean="0"/>
              <a:t>Alle bestanden met .</a:t>
            </a:r>
            <a:r>
              <a:rPr lang="nl-NL" i="1" dirty="0" err="1" smtClean="0"/>
              <a:t>sbx</a:t>
            </a:r>
            <a:r>
              <a:rPr lang="nl-NL" i="1" dirty="0" smtClean="0"/>
              <a:t>  </a:t>
            </a:r>
            <a:r>
              <a:rPr lang="nl-NL" dirty="0" smtClean="0"/>
              <a:t>and</a:t>
            </a:r>
            <a:r>
              <a:rPr lang="nl-NL" i="1" dirty="0" smtClean="0"/>
              <a:t> .sb2 </a:t>
            </a:r>
            <a:r>
              <a:rPr lang="nl-NL" dirty="0" smtClean="0"/>
              <a:t>extensie worden verplaatst naar het</a:t>
            </a:r>
            <a:br>
              <a:rPr lang="nl-NL" dirty="0" smtClean="0"/>
            </a:br>
            <a:r>
              <a:rPr lang="nl-NL" dirty="0" smtClean="0"/>
              <a:t>bureaublad </a:t>
            </a:r>
            <a:r>
              <a:rPr lang="nl-NL" dirty="0" smtClean="0"/>
              <a:t>als .sb2 bestanden</a:t>
            </a:r>
          </a:p>
          <a:p>
            <a:pPr lvl="2"/>
            <a:r>
              <a:rPr lang="nl-NL" dirty="0" smtClean="0"/>
              <a:t>Alle spaties uit de bestandsnaam worden verwijderd</a:t>
            </a:r>
          </a:p>
          <a:p>
            <a:pPr lvl="2"/>
            <a:r>
              <a:rPr lang="nl-NL" dirty="0" smtClean="0"/>
              <a:t>Als er al zo’n bestand op het bureaublad aanwezig is wordt het oude bestand</a:t>
            </a:r>
            <a:br>
              <a:rPr lang="nl-NL" dirty="0" smtClean="0"/>
            </a:br>
            <a:r>
              <a:rPr lang="nl-NL" dirty="0" smtClean="0"/>
              <a:t>verplaatst naar de map </a:t>
            </a:r>
            <a:r>
              <a:rPr lang="nl-NL" i="1" dirty="0" err="1" smtClean="0"/>
              <a:t>ScratchProgramsBackup</a:t>
            </a:r>
            <a:r>
              <a:rPr lang="nl-NL" dirty="0" smtClean="0"/>
              <a:t> op het bureaublad</a:t>
            </a:r>
          </a:p>
          <a:p>
            <a:r>
              <a:rPr lang="nl-NL" dirty="0" smtClean="0"/>
              <a:t>Als je het opgeslagen bestand opnieuw opent, klik dan op de groene </a:t>
            </a:r>
            <a:r>
              <a:rPr lang="nl-NL" dirty="0" err="1" smtClean="0"/>
              <a:t>sprite</a:t>
            </a:r>
            <a:r>
              <a:rPr lang="nl-NL" dirty="0" smtClean="0"/>
              <a:t> om te zorgen dat de extensie blokken weer worden geladen.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580112" y="2787774"/>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660232" y="3291830"/>
            <a:ext cx="1080120" cy="1059185"/>
          </a:xfrm>
          <a:prstGeom prst="rect">
            <a:avLst/>
          </a:prstGeom>
          <a:noFill/>
        </p:spPr>
      </p:pic>
      <p:cxnSp>
        <p:nvCxnSpPr>
          <p:cNvPr id="7" name="Rechte verbindingslijn met pijl 6"/>
          <p:cNvCxnSpPr/>
          <p:nvPr/>
        </p:nvCxnSpPr>
        <p:spPr>
          <a:xfrm>
            <a:off x="4860032" y="3075806"/>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436096" y="3651870"/>
            <a:ext cx="1368152"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Doelen</a:t>
            </a:r>
            <a:endParaRPr lang="nl-NL"/>
          </a:p>
        </p:txBody>
      </p:sp>
      <p:sp>
        <p:nvSpPr>
          <p:cNvPr id="3" name="Tijdelijke aanduiding voor inhoud 2"/>
          <p:cNvSpPr>
            <a:spLocks noGrp="1"/>
          </p:cNvSpPr>
          <p:nvPr>
            <p:ph idx="1"/>
          </p:nvPr>
        </p:nvSpPr>
        <p:spPr>
          <a:xfrm>
            <a:off x="457200" y="987574"/>
            <a:ext cx="8229600" cy="3607049"/>
          </a:xfrm>
        </p:spPr>
        <p:txBody>
          <a:bodyPr>
            <a:noAutofit/>
          </a:bodyPr>
          <a:lstStyle/>
          <a:p>
            <a:r>
              <a:rPr lang="nl-NL" sz="1400" dirty="0" smtClean="0"/>
              <a:t>Aan het eind van de workshop zou je in staat moeten zijn om een aantal van deze dingen te doen: </a:t>
            </a:r>
          </a:p>
          <a:p>
            <a:pPr lvl="1"/>
            <a:r>
              <a:rPr lang="nl-NL" sz="1200" dirty="0" smtClean="0"/>
              <a:t>Thuis de opstelling reproduceren (aangenomen dat je de hardware hebt </a:t>
            </a:r>
            <a:r>
              <a:rPr lang="nl-NL" sz="1200" dirty="0" smtClean="0">
                <a:sym typeface="Wingdings" pitchFamily="2" charset="2"/>
              </a:rPr>
              <a:t> )</a:t>
            </a:r>
          </a:p>
          <a:p>
            <a:pPr lvl="2"/>
            <a:r>
              <a:rPr lang="nl-NL" sz="1100" dirty="0" smtClean="0">
                <a:sym typeface="Wingdings" pitchFamily="2" charset="2"/>
              </a:rPr>
              <a:t>Hier kun je de files vinden: </a:t>
            </a:r>
            <a:r>
              <a:rPr lang="nl-NL" sz="1100" dirty="0" smtClean="0">
                <a:sym typeface="Wingdings" pitchFamily="2" charset="2"/>
                <a:hlinkClick r:id="rId3"/>
              </a:rPr>
              <a:t>https://github.com/hansdejongehv/scratchClient-Tutorials</a:t>
            </a:r>
            <a:r>
              <a:rPr lang="nl-NL" sz="1100" dirty="0" smtClean="0">
                <a:sym typeface="Wingdings" pitchFamily="2" charset="2"/>
              </a:rPr>
              <a:t> </a:t>
            </a:r>
          </a:p>
          <a:p>
            <a:pPr lvl="2"/>
            <a:r>
              <a:rPr lang="nl-NL" sz="1100" dirty="0" smtClean="0">
                <a:sym typeface="Wingdings" pitchFamily="2" charset="2"/>
              </a:rPr>
              <a:t>Of ga naar </a:t>
            </a:r>
            <a:r>
              <a:rPr lang="nl-NL" sz="1100" dirty="0" err="1" smtClean="0">
                <a:sym typeface="Wingdings" pitchFamily="2" charset="2"/>
                <a:hlinkClick r:id="rId4"/>
              </a:rPr>
              <a:t>www.github.com</a:t>
            </a:r>
            <a:r>
              <a:rPr lang="nl-NL" sz="1100" dirty="0" smtClean="0">
                <a:sym typeface="Wingdings" pitchFamily="2" charset="2"/>
              </a:rPr>
              <a:t> en zoek naar </a:t>
            </a:r>
            <a:r>
              <a:rPr lang="nl-NL" sz="1100" i="1" dirty="0" err="1" smtClean="0">
                <a:sym typeface="Wingdings" pitchFamily="2" charset="2"/>
              </a:rPr>
              <a:t>scratchClient</a:t>
            </a:r>
            <a:endParaRPr lang="nl-NL" sz="1100" i="1" dirty="0" smtClean="0">
              <a:sym typeface="Wingdings" pitchFamily="2" charset="2"/>
            </a:endParaRPr>
          </a:p>
          <a:p>
            <a:pPr lvl="1"/>
            <a:r>
              <a:rPr lang="nl-NL" sz="1200" dirty="0" smtClean="0">
                <a:sym typeface="Wingdings" pitchFamily="2" charset="2"/>
              </a:rPr>
              <a:t>Begrijp (afhankelijk van hoe ver je gekomen bent en hoe diep je erin gedoken bent)</a:t>
            </a:r>
          </a:p>
          <a:p>
            <a:pPr lvl="2"/>
            <a:r>
              <a:rPr lang="nl-NL" sz="1100" dirty="0" smtClean="0">
                <a:sym typeface="Wingdings" pitchFamily="2" charset="2"/>
              </a:rPr>
              <a:t>Digitale output (</a:t>
            </a:r>
            <a:r>
              <a:rPr lang="nl-NL" sz="1100" dirty="0" err="1" smtClean="0">
                <a:sym typeface="Wingdings" pitchFamily="2" charset="2"/>
              </a:rPr>
              <a:t>b.v</a:t>
            </a:r>
            <a:r>
              <a:rPr lang="nl-NL" sz="1100" dirty="0" smtClean="0">
                <a:sym typeface="Wingdings" pitchFamily="2" charset="2"/>
              </a:rPr>
              <a:t>. een LED laten oplichten)</a:t>
            </a:r>
          </a:p>
          <a:p>
            <a:pPr lvl="2"/>
            <a:r>
              <a:rPr lang="nl-NL" sz="1100" dirty="0" smtClean="0"/>
              <a:t>Digitale input (</a:t>
            </a:r>
            <a:r>
              <a:rPr lang="nl-NL" sz="1100" dirty="0" err="1" smtClean="0"/>
              <a:t>b.v</a:t>
            </a:r>
            <a:r>
              <a:rPr lang="nl-NL" sz="1100" dirty="0" smtClean="0"/>
              <a:t>. kijken naar een knop)</a:t>
            </a:r>
          </a:p>
          <a:p>
            <a:pPr lvl="2"/>
            <a:r>
              <a:rPr lang="nl-NL" sz="1100" dirty="0" smtClean="0"/>
              <a:t>Analoge input (</a:t>
            </a:r>
            <a:r>
              <a:rPr lang="nl-NL" sz="1100" dirty="0" err="1" smtClean="0"/>
              <a:t>b.v</a:t>
            </a:r>
            <a:r>
              <a:rPr lang="nl-NL" sz="1100" dirty="0" smtClean="0"/>
              <a:t>. van een potentiometer)</a:t>
            </a:r>
          </a:p>
          <a:p>
            <a:pPr lvl="2"/>
            <a:r>
              <a:rPr lang="nl-NL" sz="1100" dirty="0" smtClean="0"/>
              <a:t>Puls Breedte Modulatie (</a:t>
            </a:r>
            <a:r>
              <a:rPr lang="nl-NL" sz="1100" dirty="0" err="1" smtClean="0"/>
              <a:t>Pulse</a:t>
            </a:r>
            <a:r>
              <a:rPr lang="nl-NL" sz="1100" dirty="0" smtClean="0"/>
              <a:t> </a:t>
            </a:r>
            <a:r>
              <a:rPr lang="nl-NL" sz="1100" dirty="0" err="1" smtClean="0"/>
              <a:t>Width</a:t>
            </a:r>
            <a:r>
              <a:rPr lang="nl-NL" sz="1100" dirty="0" smtClean="0"/>
              <a:t> </a:t>
            </a:r>
            <a:r>
              <a:rPr lang="nl-NL" sz="1100" dirty="0" err="1" smtClean="0"/>
              <a:t>Modulation</a:t>
            </a:r>
            <a:r>
              <a:rPr lang="nl-NL" sz="1100" dirty="0" smtClean="0"/>
              <a:t> - PWM) </a:t>
            </a:r>
          </a:p>
          <a:p>
            <a:pPr lvl="3"/>
            <a:r>
              <a:rPr lang="nl-NL" sz="1050" dirty="0" smtClean="0"/>
              <a:t>Om </a:t>
            </a:r>
            <a:r>
              <a:rPr lang="nl-NL" sz="1050" dirty="0" err="1" smtClean="0"/>
              <a:t>LEDs</a:t>
            </a:r>
            <a:r>
              <a:rPr lang="nl-NL" sz="1050" dirty="0" smtClean="0"/>
              <a:t> te dimmen</a:t>
            </a:r>
          </a:p>
          <a:p>
            <a:pPr lvl="3"/>
            <a:r>
              <a:rPr lang="nl-NL" sz="1050" dirty="0" smtClean="0"/>
              <a:t>Om </a:t>
            </a:r>
            <a:r>
              <a:rPr lang="nl-NL" sz="1050" dirty="0" err="1" smtClean="0"/>
              <a:t>servo’s</a:t>
            </a:r>
            <a:r>
              <a:rPr lang="nl-NL" sz="1050" dirty="0" smtClean="0"/>
              <a:t> te besturen</a:t>
            </a:r>
          </a:p>
          <a:p>
            <a:pPr lvl="3"/>
            <a:r>
              <a:rPr lang="nl-NL" sz="1050" dirty="0" smtClean="0"/>
              <a:t>Om een zoemer te laten klinken</a:t>
            </a:r>
          </a:p>
          <a:p>
            <a:pPr lvl="1"/>
            <a:r>
              <a:rPr lang="nl-NL" sz="1200" dirty="0" smtClean="0"/>
              <a:t>Begrijpen waar alle weerstanden voor zijn</a:t>
            </a:r>
          </a:p>
          <a:p>
            <a:pPr lvl="1"/>
            <a:r>
              <a:rPr lang="nl-NL" sz="1200" dirty="0" smtClean="0"/>
              <a:t>In staat om </a:t>
            </a:r>
            <a:r>
              <a:rPr lang="nl-NL" sz="1200" dirty="0" err="1" smtClean="0"/>
              <a:t>scratchClient</a:t>
            </a:r>
            <a:r>
              <a:rPr lang="nl-NL" sz="1200" dirty="0" smtClean="0"/>
              <a:t> te configureren en te laten lopen</a:t>
            </a:r>
          </a:p>
          <a:p>
            <a:pPr lvl="1"/>
            <a:r>
              <a:rPr lang="nl-NL" sz="1200" dirty="0" smtClean="0"/>
              <a:t>In Scratch een programma te maken om de fysieke input and output te besturen</a:t>
            </a:r>
          </a:p>
          <a:p>
            <a:pPr lvl="1"/>
            <a:r>
              <a:rPr lang="nl-NL" sz="1200" dirty="0" smtClean="0"/>
              <a:t>De </a:t>
            </a:r>
            <a:r>
              <a:rPr lang="nl-NL" sz="1200" dirty="0" err="1" smtClean="0"/>
              <a:t>inputs</a:t>
            </a:r>
            <a:r>
              <a:rPr lang="nl-NL" sz="1200" dirty="0" smtClean="0"/>
              <a:t> and </a:t>
            </a:r>
            <a:r>
              <a:rPr lang="nl-NL" sz="1200" dirty="0" err="1" smtClean="0"/>
              <a:t>outputs</a:t>
            </a:r>
            <a:r>
              <a:rPr lang="nl-NL" sz="1200" dirty="0" smtClean="0"/>
              <a:t> in de gaten houden</a:t>
            </a:r>
          </a:p>
          <a:p>
            <a:r>
              <a:rPr lang="nl-NL" sz="1400" b="1" dirty="0" smtClean="0"/>
              <a:t>Lol hebben</a:t>
            </a:r>
            <a:r>
              <a:rPr lang="nl-NL" sz="1400" b="1" dirty="0" smtClean="0"/>
              <a:t>!</a:t>
            </a:r>
            <a:endParaRPr lang="nl-NL" sz="1400" b="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6</a:t>
            </a:r>
            <a:r>
              <a:rPr lang="en-US" dirty="0"/>
              <a:t>: </a:t>
            </a:r>
            <a:r>
              <a:rPr lang="en-US" dirty="0" err="1" smtClean="0"/>
              <a:t>Toevoegen</a:t>
            </a:r>
            <a:r>
              <a:rPr lang="en-US" dirty="0" smtClean="0"/>
              <a:t> van de </a:t>
            </a:r>
            <a:r>
              <a:rPr lang="en-US" dirty="0" err="1" smtClean="0"/>
              <a:t>grote</a:t>
            </a:r>
            <a:r>
              <a:rPr lang="en-US" dirty="0" smtClean="0"/>
              <a:t> </a:t>
            </a:r>
            <a:r>
              <a:rPr lang="en-US" dirty="0" err="1" smtClean="0"/>
              <a:t>groene</a:t>
            </a:r>
            <a:r>
              <a:rPr lang="en-US" dirty="0" smtClean="0"/>
              <a:t>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err="1" smtClean="0"/>
              <a:t>Toevoegen</a:t>
            </a:r>
            <a:r>
              <a:rPr lang="en-US" dirty="0" smtClean="0"/>
              <a:t> van de </a:t>
            </a:r>
            <a:r>
              <a:rPr lang="en-US" dirty="0" err="1" smtClean="0"/>
              <a:t>groene</a:t>
            </a:r>
            <a:r>
              <a:rPr lang="en-US" dirty="0" smtClean="0"/>
              <a:t>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24">
            <a:extLst>
              <a:ext uri="{FF2B5EF4-FFF2-40B4-BE49-F238E27FC236}">
                <a16:creationId xmlns:a16="http://schemas.microsoft.com/office/drawing/2014/main" xmlns=""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dirty="0" smtClean="0"/>
              <a:t>Naar pen 7</a:t>
            </a:r>
            <a:endParaRPr lang="nl-NL" sz="900" dirty="0"/>
          </a:p>
        </p:txBody>
      </p:sp>
      <p:sp>
        <p:nvSpPr>
          <p:cNvPr id="15" name="Tekstvak 24">
            <a:extLst>
              <a:ext uri="{FF2B5EF4-FFF2-40B4-BE49-F238E27FC236}">
                <a16:creationId xmlns:a16="http://schemas.microsoft.com/office/drawing/2014/main" xmlns="" id="{5D5016BD-E991-4EFB-BBBA-396AA1A008B1}"/>
              </a:ext>
            </a:extLst>
          </p:cNvPr>
          <p:cNvSpPr txBox="1"/>
          <p:nvPr/>
        </p:nvSpPr>
        <p:spPr>
          <a:xfrm>
            <a:off x="4606813" y="3332462"/>
            <a:ext cx="528279" cy="230832"/>
          </a:xfrm>
          <a:prstGeom prst="rect">
            <a:avLst/>
          </a:prstGeom>
          <a:solidFill>
            <a:schemeClr val="bg1"/>
          </a:solidFill>
          <a:ln>
            <a:noFill/>
          </a:ln>
        </p:spPr>
        <p:txBody>
          <a:bodyPr wrap="square" lIns="0" rIns="0" rtlCol="0">
            <a:spAutoFit/>
          </a:bodyPr>
          <a:lstStyle/>
          <a:p>
            <a:pPr algn="ctr"/>
            <a:r>
              <a:rPr lang="nl-NL" sz="900" dirty="0" smtClean="0"/>
              <a:t>Naar pen 4</a:t>
            </a:r>
            <a:endParaRPr lang="nl-NL" sz="900" dirty="0"/>
          </a:p>
        </p:txBody>
      </p:sp>
      <p:sp>
        <p:nvSpPr>
          <p:cNvPr id="16" name="Tekstvak 24">
            <a:extLst>
              <a:ext uri="{FF2B5EF4-FFF2-40B4-BE49-F238E27FC236}">
                <a16:creationId xmlns:a16="http://schemas.microsoft.com/office/drawing/2014/main" xmlns="" id="{6073C9BE-C429-4631-814F-5D377B0CD5A9}"/>
              </a:ext>
            </a:extLst>
          </p:cNvPr>
          <p:cNvSpPr txBox="1"/>
          <p:nvPr/>
        </p:nvSpPr>
        <p:spPr>
          <a:xfrm>
            <a:off x="4085808" y="2571750"/>
            <a:ext cx="864096" cy="138499"/>
          </a:xfrm>
          <a:prstGeom prst="rect">
            <a:avLst/>
          </a:prstGeom>
          <a:solidFill>
            <a:schemeClr val="bg1"/>
          </a:solidFill>
          <a:ln>
            <a:noFill/>
          </a:ln>
        </p:spPr>
        <p:txBody>
          <a:bodyPr wrap="square" lIns="0" tIns="0" rIns="0" bIns="0" rtlCol="0">
            <a:spAutoFit/>
          </a:bodyPr>
          <a:lstStyle/>
          <a:p>
            <a:pPr algn="ctr"/>
            <a:r>
              <a:rPr lang="nl-NL" sz="900" dirty="0" smtClean="0"/>
              <a:t>Dunne weerstand</a:t>
            </a:r>
            <a:endParaRPr lang="nl-NL" sz="900" dirty="0"/>
          </a:p>
        </p:txBody>
      </p:sp>
      <p:sp>
        <p:nvSpPr>
          <p:cNvPr id="17" name="Tekstvak 24">
            <a:extLst>
              <a:ext uri="{FF2B5EF4-FFF2-40B4-BE49-F238E27FC236}">
                <a16:creationId xmlns:a16="http://schemas.microsoft.com/office/drawing/2014/main" xmlns="" id="{6073C9BE-C429-4631-814F-5D377B0CD5A9}"/>
              </a:ext>
            </a:extLst>
          </p:cNvPr>
          <p:cNvSpPr txBox="1"/>
          <p:nvPr/>
        </p:nvSpPr>
        <p:spPr>
          <a:xfrm>
            <a:off x="1961664" y="4251998"/>
            <a:ext cx="864096" cy="138499"/>
          </a:xfrm>
          <a:prstGeom prst="rect">
            <a:avLst/>
          </a:prstGeom>
          <a:solidFill>
            <a:schemeClr val="bg1"/>
          </a:solidFill>
          <a:ln>
            <a:noFill/>
          </a:ln>
        </p:spPr>
        <p:txBody>
          <a:bodyPr wrap="square" lIns="0" tIns="0" rIns="0" bIns="0" rtlCol="0">
            <a:spAutoFit/>
          </a:bodyPr>
          <a:lstStyle/>
          <a:p>
            <a:pPr algn="ctr"/>
            <a:r>
              <a:rPr lang="nl-NL" sz="900" dirty="0" smtClean="0"/>
              <a:t>Dikke weerstand</a:t>
            </a:r>
            <a:endParaRPr lang="nl-NL" sz="900" dirty="0"/>
          </a:p>
        </p:txBody>
      </p:sp>
      <p:sp>
        <p:nvSpPr>
          <p:cNvPr id="18" name="Tekstvak 24">
            <a:extLst>
              <a:ext uri="{FF2B5EF4-FFF2-40B4-BE49-F238E27FC236}">
                <a16:creationId xmlns:a16="http://schemas.microsoft.com/office/drawing/2014/main" xmlns="" id="{6073C9BE-C429-4631-814F-5D377B0CD5A9}"/>
              </a:ext>
            </a:extLst>
          </p:cNvPr>
          <p:cNvSpPr txBox="1"/>
          <p:nvPr/>
        </p:nvSpPr>
        <p:spPr>
          <a:xfrm>
            <a:off x="179512" y="3603926"/>
            <a:ext cx="864096" cy="138499"/>
          </a:xfrm>
          <a:prstGeom prst="rect">
            <a:avLst/>
          </a:prstGeom>
          <a:solidFill>
            <a:schemeClr val="bg1"/>
          </a:solidFill>
          <a:ln>
            <a:noFill/>
          </a:ln>
        </p:spPr>
        <p:txBody>
          <a:bodyPr wrap="square" lIns="0" tIns="0" rIns="0" bIns="0" rtlCol="0">
            <a:spAutoFit/>
          </a:bodyPr>
          <a:lstStyle/>
          <a:p>
            <a:pPr algn="ctr"/>
            <a:r>
              <a:rPr lang="nl-NL" sz="900" dirty="0" smtClean="0"/>
              <a:t>is in werkelijkheid</a:t>
            </a:r>
            <a:endParaRPr lang="nl-NL" sz="900"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9" name="Tekstvak 24">
            <a:extLst>
              <a:ext uri="{FF2B5EF4-FFF2-40B4-BE49-F238E27FC236}">
                <a16:creationId xmlns:a16="http://schemas.microsoft.com/office/drawing/2014/main" xmlns="" id="{5D5016BD-E991-4EFB-BBBA-396AA1A008B1}"/>
              </a:ext>
            </a:extLst>
          </p:cNvPr>
          <p:cNvSpPr txBox="1"/>
          <p:nvPr/>
        </p:nvSpPr>
        <p:spPr>
          <a:xfrm>
            <a:off x="4572000" y="3651870"/>
            <a:ext cx="528279" cy="230832"/>
          </a:xfrm>
          <a:prstGeom prst="rect">
            <a:avLst/>
          </a:prstGeom>
          <a:solidFill>
            <a:schemeClr val="bg1"/>
          </a:solidFill>
          <a:ln>
            <a:noFill/>
          </a:ln>
        </p:spPr>
        <p:txBody>
          <a:bodyPr wrap="square" lIns="0" rIns="0" rtlCol="0">
            <a:spAutoFit/>
          </a:bodyPr>
          <a:lstStyle/>
          <a:p>
            <a:pPr algn="ctr"/>
            <a:r>
              <a:rPr lang="nl-NL" sz="900" dirty="0" smtClean="0"/>
              <a:t>Naar pen 2</a:t>
            </a:r>
            <a:endParaRPr lang="nl-NL"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t>Controleer</a:t>
            </a:r>
            <a:r>
              <a:rPr lang="en-US" dirty="0" smtClean="0"/>
              <a:t> en </a:t>
            </a:r>
            <a:r>
              <a:rPr lang="en-US" dirty="0" err="1" smtClean="0"/>
              <a:t>sluit</a:t>
            </a:r>
            <a:r>
              <a:rPr lang="en-US" dirty="0" smtClean="0"/>
              <a:t> </a:t>
            </a:r>
            <a:r>
              <a:rPr lang="en-US" dirty="0" err="1" smtClean="0"/>
              <a:t>weer</a:t>
            </a:r>
            <a:r>
              <a:rPr lang="en-US" dirty="0" smtClean="0"/>
              <a:t> </a:t>
            </a:r>
            <a:r>
              <a:rPr lang="en-US" dirty="0" err="1" smtClean="0"/>
              <a:t>aan</a:t>
            </a:r>
            <a:endParaRPr lang="nl-NL" dirty="0"/>
          </a:p>
        </p:txBody>
      </p:sp>
      <p:sp>
        <p:nvSpPr>
          <p:cNvPr id="3" name="Tijdelijke aanduiding voor inhoud 2"/>
          <p:cNvSpPr>
            <a:spLocks noGrp="1"/>
          </p:cNvSpPr>
          <p:nvPr>
            <p:ph idx="1"/>
          </p:nvPr>
        </p:nvSpPr>
        <p:spPr/>
        <p:txBody>
          <a:bodyPr/>
          <a:lstStyle/>
          <a:p>
            <a:r>
              <a:rPr lang="nl-NL" dirty="0" smtClean="0"/>
              <a:t>Controleer de bedrading</a:t>
            </a:r>
          </a:p>
          <a:p>
            <a:r>
              <a:rPr lang="nl-NL" dirty="0" smtClean="0"/>
              <a:t>Sluit de 9V adapter aan</a:t>
            </a:r>
          </a:p>
          <a:p>
            <a:r>
              <a:rPr lang="nl-NL" dirty="0" smtClean="0"/>
              <a:t>Sluit de USB kabel aan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smtClean="0"/>
              <a:t>Werk de config file bij en herstart scratchClient</a:t>
            </a:r>
            <a:endParaRPr lang="nl-NL"/>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nl-NL" dirty="0" smtClean="0"/>
              <a:t>Gebruik de </a:t>
            </a:r>
            <a:r>
              <a:rPr lang="nl-NL" dirty="0" err="1" smtClean="0"/>
              <a:t>config</a:t>
            </a:r>
            <a:r>
              <a:rPr lang="nl-NL" dirty="0" smtClean="0"/>
              <a:t> tool (die nog steeds open zou moeten zijn)</a:t>
            </a:r>
          </a:p>
          <a:p>
            <a:r>
              <a:rPr lang="nl-NL" dirty="0" smtClean="0"/>
              <a:t>Definieer een output (</a:t>
            </a:r>
            <a:r>
              <a:rPr lang="nl-NL" dirty="0" err="1" smtClean="0"/>
              <a:t>direction</a:t>
            </a:r>
            <a:r>
              <a:rPr lang="nl-NL" dirty="0" smtClean="0"/>
              <a:t>: out, </a:t>
            </a:r>
            <a:r>
              <a:rPr lang="nl-NL" dirty="0" err="1" smtClean="0"/>
              <a:t>function</a:t>
            </a:r>
            <a:r>
              <a:rPr lang="nl-NL" dirty="0" smtClean="0"/>
              <a:t>: output) op pen 2 en noem die </a:t>
            </a:r>
            <a:r>
              <a:rPr lang="nl-NL" i="1" dirty="0" err="1" smtClean="0"/>
              <a:t>BigGreenLED</a:t>
            </a:r>
            <a:endParaRPr lang="nl-NL" i="1" dirty="0" smtClean="0"/>
          </a:p>
          <a:p>
            <a:r>
              <a:rPr lang="nl-NL" dirty="0" smtClean="0"/>
              <a:t>Sla de </a:t>
            </a:r>
            <a:r>
              <a:rPr lang="nl-NL" dirty="0" err="1" smtClean="0"/>
              <a:t>config</a:t>
            </a:r>
            <a:r>
              <a:rPr lang="nl-NL" dirty="0" smtClean="0"/>
              <a:t> file op (en laat de </a:t>
            </a:r>
            <a:r>
              <a:rPr lang="nl-NL" dirty="0" err="1" smtClean="0"/>
              <a:t>config</a:t>
            </a:r>
            <a:r>
              <a:rPr lang="nl-NL" dirty="0" smtClean="0"/>
              <a:t> tool open)</a:t>
            </a:r>
          </a:p>
          <a:p>
            <a:r>
              <a:rPr lang="nl-NL" dirty="0" smtClean="0"/>
              <a:t>Dubbelklik </a:t>
            </a:r>
            <a:r>
              <a:rPr lang="nl-NL" i="1" dirty="0" err="1" smtClean="0"/>
              <a:t>scratchClient</a:t>
            </a:r>
            <a:r>
              <a:rPr lang="nl-NL" i="1" dirty="0" smtClean="0"/>
              <a:t> </a:t>
            </a:r>
            <a:r>
              <a:rPr lang="nl-NL" i="1" dirty="0" err="1" smtClean="0"/>
              <a:t>Tutorial.scl</a:t>
            </a:r>
            <a:r>
              <a:rPr lang="nl-NL" i="1" dirty="0" smtClean="0"/>
              <a:t> </a:t>
            </a:r>
            <a:r>
              <a:rPr lang="nl-NL" dirty="0" smtClean="0"/>
              <a:t>op het bureaublad</a:t>
            </a:r>
          </a:p>
          <a:p>
            <a:r>
              <a:rPr lang="nl-NL" dirty="0" smtClean="0"/>
              <a:t>Dit stopt de vorige instantie van </a:t>
            </a:r>
            <a:r>
              <a:rPr lang="nl-NL" dirty="0" err="1" smtClean="0"/>
              <a:t>scratchClient</a:t>
            </a:r>
            <a:r>
              <a:rPr lang="nl-NL" dirty="0" smtClean="0"/>
              <a:t> </a:t>
            </a:r>
            <a:br>
              <a:rPr lang="nl-NL" dirty="0" smtClean="0"/>
            </a:br>
            <a:r>
              <a:rPr lang="nl-NL" dirty="0" smtClean="0"/>
              <a:t>en herstart het met de bijgewerkte configuratie.</a:t>
            </a:r>
          </a:p>
          <a:p>
            <a:r>
              <a:rPr lang="nl-NL" dirty="0" smtClean="0"/>
              <a:t>Verwijder het extensieblok.</a:t>
            </a:r>
          </a:p>
          <a:p>
            <a:pPr lvl="1"/>
            <a:r>
              <a:rPr lang="nl-NL" dirty="0" smtClean="0"/>
              <a:t>Klik rechts hier</a:t>
            </a:r>
          </a:p>
          <a:p>
            <a:pPr lvl="1"/>
            <a:r>
              <a:rPr lang="nl-NL" dirty="0" smtClean="0"/>
              <a:t>Kies </a:t>
            </a:r>
            <a:r>
              <a:rPr lang="nl-NL" i="1" dirty="0" err="1" smtClean="0"/>
              <a:t>Remove</a:t>
            </a:r>
            <a:r>
              <a:rPr lang="nl-NL" i="1" dirty="0" smtClean="0"/>
              <a:t> </a:t>
            </a:r>
            <a:r>
              <a:rPr lang="nl-NL" i="1" dirty="0" err="1" smtClean="0"/>
              <a:t>extension</a:t>
            </a:r>
            <a:r>
              <a:rPr lang="nl-NL" i="1" dirty="0" smtClean="0"/>
              <a:t> </a:t>
            </a:r>
            <a:r>
              <a:rPr lang="nl-NL" i="1" dirty="0" err="1" smtClean="0"/>
              <a:t>blocks</a:t>
            </a:r>
            <a:endParaRPr lang="nl-NL" i="1" dirty="0" smtClean="0"/>
          </a:p>
          <a:p>
            <a:r>
              <a:rPr lang="nl-NL" dirty="0" smtClean="0"/>
              <a:t>Voeg het extensieblok weer </a:t>
            </a:r>
            <a:r>
              <a:rPr lang="nl-NL" dirty="0" smtClean="0"/>
              <a:t>toe </a:t>
            </a:r>
            <a:r>
              <a:rPr lang="nl-NL" sz="2300" dirty="0" smtClean="0"/>
              <a:t>(klik op het groene vierkant).</a:t>
            </a:r>
            <a:endParaRPr lang="nl-NL" dirty="0" smtClean="0"/>
          </a:p>
          <a:p>
            <a:pPr lvl="1"/>
            <a:r>
              <a:rPr lang="nl-NL" dirty="0" smtClean="0"/>
              <a:t>Je zult in de </a:t>
            </a:r>
            <a:r>
              <a:rPr lang="nl-NL" i="1" dirty="0" smtClean="0"/>
              <a:t>More </a:t>
            </a:r>
            <a:r>
              <a:rPr lang="nl-NL" i="1" dirty="0" err="1" smtClean="0"/>
              <a:t>Blocks</a:t>
            </a:r>
            <a:r>
              <a:rPr lang="nl-NL" i="1" dirty="0" smtClean="0"/>
              <a:t> </a:t>
            </a:r>
            <a:r>
              <a:rPr lang="nl-NL" dirty="0" smtClean="0"/>
              <a:t>sectie zien dat je nu </a:t>
            </a:r>
            <a:r>
              <a:rPr lang="nl-NL" dirty="0" smtClean="0"/>
              <a:t>ook kunt  </a:t>
            </a:r>
            <a:r>
              <a:rPr lang="nl-NL" dirty="0" smtClean="0"/>
              <a:t/>
            </a:r>
            <a:br>
              <a:rPr lang="nl-NL" dirty="0" smtClean="0"/>
            </a:br>
            <a:r>
              <a:rPr lang="nl-NL" dirty="0" smtClean="0"/>
              <a:t>kiezen om waarden te zenden naar </a:t>
            </a:r>
            <a:r>
              <a:rPr lang="nl-NL"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Werk Scratch bij</a:t>
            </a:r>
            <a:endParaRPr lang="nl-NL"/>
          </a:p>
        </p:txBody>
      </p:sp>
      <p:sp>
        <p:nvSpPr>
          <p:cNvPr id="3" name="Tijdelijke aanduiding voor inhoud 2"/>
          <p:cNvSpPr>
            <a:spLocks noGrp="1"/>
          </p:cNvSpPr>
          <p:nvPr>
            <p:ph idx="1"/>
          </p:nvPr>
        </p:nvSpPr>
        <p:spPr>
          <a:xfrm>
            <a:off x="457200" y="1200151"/>
            <a:ext cx="4042792" cy="3394472"/>
          </a:xfrm>
        </p:spPr>
        <p:txBody>
          <a:bodyPr>
            <a:normAutofit/>
          </a:bodyPr>
          <a:lstStyle/>
          <a:p>
            <a:r>
              <a:rPr lang="nl-NL" dirty="0" smtClean="0"/>
              <a:t>Voeg code </a:t>
            </a:r>
            <a:r>
              <a:rPr lang="nl-NL" dirty="0" smtClean="0"/>
              <a:t>toe </a:t>
            </a:r>
            <a:r>
              <a:rPr lang="nl-NL" dirty="0" smtClean="0"/>
              <a:t>dat dit doet:</a:t>
            </a:r>
          </a:p>
          <a:p>
            <a:pPr lvl="1"/>
            <a:r>
              <a:rPr lang="nl-NL" dirty="0" smtClean="0"/>
              <a:t>Druk op de knop: LED gaat aan</a:t>
            </a:r>
          </a:p>
          <a:p>
            <a:pPr lvl="1"/>
            <a:r>
              <a:rPr lang="nl-NL" dirty="0" smtClean="0"/>
              <a:t>Druk nogmaals: LED gaat uit</a:t>
            </a:r>
          </a:p>
          <a:p>
            <a:r>
              <a:rPr lang="nl-NL" dirty="0" smtClean="0"/>
              <a:t>Je hebt dit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a:p>
        </p:txBody>
      </p:sp>
      <p:cxnSp>
        <p:nvCxnSpPr>
          <p:cNvPr id="6" name="Rechte verbindingslijn met pijl 5"/>
          <p:cNvCxnSpPr/>
          <p:nvPr/>
        </p:nvCxnSpPr>
        <p:spPr>
          <a:xfrm>
            <a:off x="2987824" y="2643758"/>
            <a:ext cx="129614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7" name="Picture 3" descr="Y:\screenshots\2018-09-02__18-37-1535906266.jpg"/>
          <p:cNvPicPr>
            <a:picLocks noChangeAspect="1" noChangeArrowheads="1"/>
          </p:cNvPicPr>
          <p:nvPr/>
        </p:nvPicPr>
        <p:blipFill>
          <a:blip r:embed="rId3" cstate="print"/>
          <a:srcRect/>
          <a:stretch>
            <a:fillRect/>
          </a:stretch>
        </p:blipFill>
        <p:spPr bwMode="auto">
          <a:xfrm>
            <a:off x="4427984" y="1203598"/>
            <a:ext cx="4612010" cy="1775889"/>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Dit is het eind van de beginners workshop</a:t>
            </a:r>
            <a:endParaRPr lang="nl-NL"/>
          </a:p>
        </p:txBody>
      </p:sp>
      <p:sp>
        <p:nvSpPr>
          <p:cNvPr id="3" name="Tijdelijke aanduiding voor inhoud 2"/>
          <p:cNvSpPr>
            <a:spLocks noGrp="1"/>
          </p:cNvSpPr>
          <p:nvPr>
            <p:ph idx="1"/>
          </p:nvPr>
        </p:nvSpPr>
        <p:spPr/>
        <p:txBody>
          <a:bodyPr>
            <a:normAutofit fontScale="92500"/>
          </a:bodyPr>
          <a:lstStyle/>
          <a:p>
            <a:r>
              <a:rPr lang="nl-NL" dirty="0" smtClean="0"/>
              <a:t>Je hebt </a:t>
            </a:r>
            <a:r>
              <a:rPr lang="nl-NL" i="1" dirty="0" smtClean="0"/>
              <a:t>digitale output </a:t>
            </a:r>
            <a:r>
              <a:rPr lang="nl-NL" dirty="0" smtClean="0"/>
              <a:t>(LED) en </a:t>
            </a:r>
            <a:r>
              <a:rPr lang="nl-NL" i="1" dirty="0" smtClean="0"/>
              <a:t>digitale input </a:t>
            </a:r>
            <a:r>
              <a:rPr lang="nl-NL" dirty="0" smtClean="0"/>
              <a:t>(een knop) werkend</a:t>
            </a:r>
          </a:p>
          <a:p>
            <a:r>
              <a:rPr lang="nl-NL" dirty="0" smtClean="0"/>
              <a:t>Je weet nu hoe te werken met </a:t>
            </a:r>
            <a:r>
              <a:rPr lang="nl-NL" dirty="0" err="1" smtClean="0"/>
              <a:t>scratchClient</a:t>
            </a:r>
            <a:r>
              <a:rPr lang="nl-NL" dirty="0" smtClean="0"/>
              <a:t> en Scratch 2</a:t>
            </a:r>
          </a:p>
          <a:p>
            <a:r>
              <a:rPr lang="nl-NL" dirty="0" smtClean="0"/>
              <a:t>Je weet hoe </a:t>
            </a:r>
            <a:r>
              <a:rPr lang="nl-NL" dirty="0" err="1" smtClean="0"/>
              <a:t>scratchClient</a:t>
            </a:r>
            <a:r>
              <a:rPr lang="nl-NL" dirty="0" smtClean="0"/>
              <a:t> te configureren</a:t>
            </a:r>
          </a:p>
          <a:p>
            <a:r>
              <a:rPr lang="nl-NL" dirty="0" smtClean="0"/>
              <a:t>Als je zin en tijd over hebt </a:t>
            </a:r>
          </a:p>
          <a:p>
            <a:pPr lvl="1"/>
            <a:r>
              <a:rPr lang="nl-NL" dirty="0" smtClean="0"/>
              <a:t>Kijk naar sommige van de gele pagina’s als je ze eerder overgeslagen hebt</a:t>
            </a:r>
          </a:p>
          <a:p>
            <a:pPr lvl="1"/>
            <a:r>
              <a:rPr lang="nl-NL" dirty="0" smtClean="0"/>
              <a:t>Ga verder met een van de volgende </a:t>
            </a:r>
            <a:r>
              <a:rPr lang="nl-NL" dirty="0" err="1" smtClean="0"/>
              <a:t>niveau’s</a:t>
            </a:r>
            <a:r>
              <a:rPr lang="nl-NL" dirty="0" smtClean="0"/>
              <a:t>.</a:t>
            </a:r>
          </a:p>
          <a:p>
            <a:pPr lvl="2"/>
            <a:r>
              <a:rPr lang="nl-NL" dirty="0" smtClean="0"/>
              <a:t>Deze zitten in andere </a:t>
            </a:r>
            <a:r>
              <a:rPr lang="nl-NL" dirty="0" smtClean="0"/>
              <a:t>bestanden.</a:t>
            </a:r>
            <a:endParaRPr lang="nl-NL" dirty="0" smtClean="0"/>
          </a:p>
          <a:p>
            <a:r>
              <a:rPr lang="nl-NL" dirty="0" smtClean="0"/>
              <a:t>Anders</a:t>
            </a:r>
            <a:r>
              <a:rPr lang="nl-NL" dirty="0" smtClean="0"/>
              <a:t>:</a:t>
            </a:r>
            <a:endParaRPr lang="nl-NL" dirty="0" smtClean="0"/>
          </a:p>
          <a:p>
            <a:pPr lvl="1"/>
            <a:r>
              <a:rPr lang="nl-NL" dirty="0" smtClean="0"/>
              <a:t>Kopieer het materiaal naar je USB stick en ruim op. Zie verder hieronder.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Overzicht van de volgende niveau’s</a:t>
            </a:r>
            <a:endParaRPr lang="nl-NL"/>
          </a:p>
        </p:txBody>
      </p:sp>
      <p:sp>
        <p:nvSpPr>
          <p:cNvPr id="3" name="Tijdelijke aanduiding voor inhoud 2"/>
          <p:cNvSpPr>
            <a:spLocks noGrp="1"/>
          </p:cNvSpPr>
          <p:nvPr>
            <p:ph idx="1"/>
          </p:nvPr>
        </p:nvSpPr>
        <p:spPr/>
        <p:txBody>
          <a:bodyPr>
            <a:normAutofit/>
          </a:bodyPr>
          <a:lstStyle/>
          <a:p>
            <a:r>
              <a:rPr lang="nl-NL" dirty="0" smtClean="0"/>
              <a:t>Gevorderden niveau</a:t>
            </a:r>
          </a:p>
          <a:p>
            <a:pPr lvl="1"/>
            <a:r>
              <a:rPr lang="nl-NL" dirty="0" smtClean="0"/>
              <a:t>Analoog Input: Potentiometer</a:t>
            </a:r>
          </a:p>
          <a:p>
            <a:pPr lvl="1"/>
            <a:r>
              <a:rPr lang="nl-NL" dirty="0" smtClean="0"/>
              <a:t>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PWM, in afwezigheid van analoog output)</a:t>
            </a:r>
          </a:p>
          <a:p>
            <a:pPr lvl="2"/>
            <a:r>
              <a:rPr lang="nl-NL" dirty="0" smtClean="0"/>
              <a:t>Dimmen van een LED</a:t>
            </a:r>
          </a:p>
          <a:p>
            <a:pPr lvl="2"/>
            <a:r>
              <a:rPr lang="nl-NL" dirty="0" smtClean="0"/>
              <a:t>Besturen van een </a:t>
            </a:r>
            <a:r>
              <a:rPr lang="nl-NL" dirty="0" err="1" smtClean="0"/>
              <a:t>servo</a:t>
            </a:r>
            <a:endParaRPr lang="nl-NL" dirty="0" smtClean="0"/>
          </a:p>
          <a:p>
            <a:pPr lvl="2"/>
            <a:r>
              <a:rPr lang="nl-NL" dirty="0" smtClean="0"/>
              <a:t>Besturen van een zoemer</a:t>
            </a:r>
          </a:p>
          <a:p>
            <a:r>
              <a:rPr lang="nl-NL" dirty="0" smtClean="0"/>
              <a:t>Geavanceerd niveau</a:t>
            </a:r>
          </a:p>
          <a:p>
            <a:r>
              <a:rPr lang="nl-NL" dirty="0" smtClean="0"/>
              <a:t>Expert niveau</a:t>
            </a:r>
          </a:p>
          <a:p>
            <a:pPr lvl="2"/>
            <a:endParaRPr lang="nl-NL"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10</a:t>
            </a:r>
            <a:r>
              <a:rPr lang="en-US" dirty="0"/>
              <a:t>: </a:t>
            </a:r>
            <a:r>
              <a:rPr lang="en-US" dirty="0" err="1" smtClean="0"/>
              <a:t>Neem</a:t>
            </a:r>
            <a:r>
              <a:rPr lang="en-US" dirty="0" smtClean="0"/>
              <a:t> je </a:t>
            </a:r>
            <a:r>
              <a:rPr lang="en-US" dirty="0" err="1" smtClean="0"/>
              <a:t>werk</a:t>
            </a:r>
            <a:r>
              <a:rPr lang="en-US" dirty="0" smtClean="0"/>
              <a:t> </a:t>
            </a:r>
            <a:r>
              <a:rPr lang="en-US" dirty="0" err="1" smtClean="0"/>
              <a:t>mee</a:t>
            </a:r>
            <a:r>
              <a:rPr lang="en-US" dirty="0" smtClean="0"/>
              <a:t> </a:t>
            </a:r>
            <a:r>
              <a:rPr lang="en-US" dirty="0" err="1" smtClean="0"/>
              <a:t>naar</a:t>
            </a:r>
            <a:r>
              <a:rPr lang="en-US" dirty="0" smtClean="0"/>
              <a:t> </a:t>
            </a:r>
            <a:r>
              <a:rPr lang="en-US" dirty="0" err="1" smtClean="0"/>
              <a:t>huis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Wil je je werk mee naar huis nemen?</a:t>
            </a:r>
            <a:endParaRPr lang="nl-NL"/>
          </a:p>
        </p:txBody>
      </p:sp>
      <p:sp>
        <p:nvSpPr>
          <p:cNvPr id="3" name="Tijdelijke aanduiding voor inhoud 2"/>
          <p:cNvSpPr>
            <a:spLocks noGrp="1"/>
          </p:cNvSpPr>
          <p:nvPr>
            <p:ph idx="1"/>
          </p:nvPr>
        </p:nvSpPr>
        <p:spPr/>
        <p:txBody>
          <a:bodyPr>
            <a:normAutofit/>
          </a:bodyPr>
          <a:lstStyle/>
          <a:p>
            <a:r>
              <a:rPr lang="nl-NL" dirty="0" smtClean="0"/>
              <a:t>Als je </a:t>
            </a:r>
            <a:r>
              <a:rPr lang="nl-NL" dirty="0" err="1" smtClean="0"/>
              <a:t>je</a:t>
            </a:r>
            <a:r>
              <a:rPr lang="nl-NL" dirty="0" smtClean="0"/>
              <a:t> eigen USB stick hebt meegebracht, stop die dan in de </a:t>
            </a:r>
            <a:r>
              <a:rPr lang="nl-NL" dirty="0" err="1" smtClean="0"/>
              <a:t>Raspberry</a:t>
            </a:r>
            <a:r>
              <a:rPr lang="nl-NL" dirty="0" smtClean="0"/>
              <a:t> Pi en kopieer het </a:t>
            </a:r>
            <a:r>
              <a:rPr lang="nl-NL" i="1" dirty="0" err="1" smtClean="0"/>
              <a:t>scratchClient</a:t>
            </a:r>
            <a:r>
              <a:rPr lang="nl-NL" i="1" dirty="0" smtClean="0"/>
              <a:t> -</a:t>
            </a:r>
            <a:r>
              <a:rPr lang="nl-NL" i="1" dirty="0" err="1" smtClean="0"/>
              <a:t>Tutorial.scl</a:t>
            </a:r>
            <a:r>
              <a:rPr lang="nl-NL" dirty="0" smtClean="0"/>
              <a:t> bestand op het bureaublad, plus alle .sb2 bestanden die je op het bureaublad hebt gemaakt.</a:t>
            </a:r>
          </a:p>
          <a:p>
            <a:r>
              <a:rPr lang="nl-NL" dirty="0" smtClean="0"/>
              <a:t>De rest van het materiaal kun je downloaden van  </a:t>
            </a:r>
            <a:r>
              <a:rPr lang="nl-NL" dirty="0" err="1" smtClean="0">
                <a:hlinkClick r:id="rId3"/>
              </a:rPr>
              <a:t>www.github.com</a:t>
            </a:r>
            <a:r>
              <a:rPr lang="nl-NL" dirty="0" smtClean="0"/>
              <a:t>, zoek naar </a:t>
            </a:r>
            <a:r>
              <a:rPr lang="nl-NL" i="1" dirty="0" err="1" smtClean="0"/>
              <a:t>scratchClient-Tutorial</a:t>
            </a:r>
            <a:endParaRPr lang="nl-NL" i="1" dirty="0" smtClean="0"/>
          </a:p>
          <a:p>
            <a:r>
              <a:rPr lang="nl-NL" dirty="0" smtClean="0"/>
              <a:t>Neem het blaadje mee zodat je weet waar je het materiaal op </a:t>
            </a:r>
            <a:r>
              <a:rPr lang="nl-NL" dirty="0" err="1" smtClean="0"/>
              <a:t>github</a:t>
            </a:r>
            <a:r>
              <a:rPr lang="nl-NL" dirty="0" smtClean="0"/>
              <a:t> kunt vinden.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11</a:t>
            </a:r>
            <a:r>
              <a:rPr lang="en-US" dirty="0"/>
              <a:t>: </a:t>
            </a:r>
            <a:r>
              <a:rPr lang="en-US" dirty="0" err="1" smtClean="0"/>
              <a:t>Samenvatting</a:t>
            </a:r>
            <a:r>
              <a:rPr lang="en-US" dirty="0" smtClean="0"/>
              <a:t> en </a:t>
            </a:r>
            <a:r>
              <a:rPr lang="en-US" dirty="0" err="1" smtClean="0"/>
              <a:t>wat</a:t>
            </a:r>
            <a:r>
              <a:rPr lang="en-US" dirty="0" smtClean="0"/>
              <a:t> </a:t>
            </a:r>
            <a:r>
              <a:rPr lang="en-US" dirty="0" err="1" smtClean="0"/>
              <a:t>te</a:t>
            </a:r>
            <a:r>
              <a:rPr lang="en-US" dirty="0" smtClean="0"/>
              <a:t> </a:t>
            </a:r>
            <a:r>
              <a:rPr lang="en-US" dirty="0" err="1" smtClean="0"/>
              <a:t>onthouden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Geen doel</a:t>
            </a:r>
            <a:endParaRPr lang="nl-NL"/>
          </a:p>
        </p:txBody>
      </p:sp>
      <p:sp>
        <p:nvSpPr>
          <p:cNvPr id="3" name="Tijdelijke aanduiding voor inhoud 2"/>
          <p:cNvSpPr>
            <a:spLocks noGrp="1"/>
          </p:cNvSpPr>
          <p:nvPr>
            <p:ph idx="1"/>
          </p:nvPr>
        </p:nvSpPr>
        <p:spPr/>
        <p:txBody>
          <a:bodyPr/>
          <a:lstStyle/>
          <a:p>
            <a:r>
              <a:rPr lang="nl-NL" smtClean="0"/>
              <a:t>Het is geen doel om een compleet bruikbaar spel of ander programma te maken.</a:t>
            </a:r>
          </a:p>
          <a:p>
            <a:pPr lvl="1"/>
            <a:r>
              <a:rPr lang="nl-NL" smtClean="0"/>
              <a:t>Je kunt dat thuis doen met je eigen creativiteit nu dat je weet hoe de verschillende componenten te besturen vanuit Scratch met gebruik van scratchClient.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Onthouden uit beginners workshop</a:t>
            </a:r>
            <a:endParaRPr lang="nl-NL"/>
          </a:p>
        </p:txBody>
      </p:sp>
      <p:sp>
        <p:nvSpPr>
          <p:cNvPr id="3" name="Tijdelijke aanduiding voor inhoud 2"/>
          <p:cNvSpPr>
            <a:spLocks noGrp="1"/>
          </p:cNvSpPr>
          <p:nvPr>
            <p:ph sz="half" idx="1"/>
          </p:nvPr>
        </p:nvSpPr>
        <p:spPr>
          <a:xfrm>
            <a:off x="5868144" y="987574"/>
            <a:ext cx="2886472" cy="3528392"/>
          </a:xfrm>
        </p:spPr>
        <p:txBody>
          <a:bodyPr>
            <a:normAutofit fontScale="47500" lnSpcReduction="20000"/>
          </a:bodyPr>
          <a:lstStyle/>
          <a:p>
            <a:r>
              <a:rPr lang="nl-NL" dirty="0" smtClean="0"/>
              <a:t>Een pen op </a:t>
            </a:r>
            <a:r>
              <a:rPr lang="nl-NL" dirty="0" err="1" smtClean="0"/>
              <a:t>Arduino</a:t>
            </a:r>
            <a:r>
              <a:rPr lang="nl-NL" dirty="0" smtClean="0"/>
              <a:t> kan deze functies hebben:</a:t>
            </a:r>
          </a:p>
          <a:p>
            <a:pPr lvl="1"/>
            <a:r>
              <a:rPr lang="nl-NL" dirty="0" smtClean="0"/>
              <a:t>Digitaal In</a:t>
            </a:r>
          </a:p>
          <a:p>
            <a:pPr lvl="1"/>
            <a:r>
              <a:rPr lang="nl-NL" dirty="0" smtClean="0"/>
              <a:t>Digitaal Uit</a:t>
            </a:r>
          </a:p>
          <a:p>
            <a:pPr lvl="1"/>
            <a:r>
              <a:rPr lang="nl-NL" dirty="0" smtClean="0"/>
              <a:t>Analoog In *</a:t>
            </a:r>
          </a:p>
          <a:p>
            <a:pPr lvl="1"/>
            <a:r>
              <a:rPr lang="nl-NL" i="1" dirty="0" smtClean="0"/>
              <a:t>Geen Analoog Uit</a:t>
            </a:r>
          </a:p>
          <a:p>
            <a:pPr lvl="1"/>
            <a:r>
              <a:rPr lang="nl-NL" dirty="0" smtClean="0"/>
              <a:t>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PWM) als </a:t>
            </a:r>
            <a:r>
              <a:rPr lang="nl-NL" dirty="0" smtClean="0"/>
              <a:t>alternatief voor het ontbreken van Analoog Uit </a:t>
            </a:r>
            <a:r>
              <a:rPr lang="nl-NL" dirty="0" smtClean="0"/>
              <a:t>*</a:t>
            </a:r>
          </a:p>
          <a:p>
            <a:pPr lvl="2"/>
            <a:r>
              <a:rPr lang="nl-NL" dirty="0" smtClean="0"/>
              <a:t>Voor het sturen van de intensiteit van een LED</a:t>
            </a:r>
          </a:p>
          <a:p>
            <a:pPr lvl="2"/>
            <a:r>
              <a:rPr lang="nl-NL" dirty="0" smtClean="0"/>
              <a:t>Voor het besturen van een </a:t>
            </a:r>
            <a:r>
              <a:rPr lang="nl-NL" dirty="0" err="1" smtClean="0"/>
              <a:t>servo</a:t>
            </a:r>
            <a:endParaRPr lang="nl-NL" dirty="0" smtClean="0"/>
          </a:p>
          <a:p>
            <a:pPr lvl="2"/>
            <a:r>
              <a:rPr lang="nl-NL" dirty="0" smtClean="0"/>
              <a:t>Voor het besturen van een zoemer</a:t>
            </a:r>
          </a:p>
          <a:p>
            <a:pPr lvl="1"/>
            <a:r>
              <a:rPr lang="nl-NL" dirty="0" smtClean="0"/>
              <a:t>Er zijn een paar meer, zie het geavanceerde niveau</a:t>
            </a:r>
          </a:p>
          <a:p>
            <a:pPr lvl="1"/>
            <a:r>
              <a:rPr lang="nl-NL" dirty="0" smtClean="0"/>
              <a:t>Je kunt optrekweerstanden (pull up </a:t>
            </a:r>
            <a:r>
              <a:rPr lang="nl-NL" dirty="0" err="1" smtClean="0"/>
              <a:t>resistors</a:t>
            </a:r>
            <a:r>
              <a:rPr lang="nl-NL" dirty="0" smtClean="0"/>
              <a:t>) configureren op de Digitale In</a:t>
            </a:r>
            <a:endParaRPr lang="nl-NL" dirty="0"/>
          </a:p>
        </p:txBody>
      </p:sp>
      <p:sp>
        <p:nvSpPr>
          <p:cNvPr id="5" name="Tijdelijke aanduiding voor inhoud 4"/>
          <p:cNvSpPr>
            <a:spLocks noGrp="1"/>
          </p:cNvSpPr>
          <p:nvPr>
            <p:ph sz="half" idx="2"/>
          </p:nvPr>
        </p:nvSpPr>
        <p:spPr>
          <a:xfrm>
            <a:off x="539552" y="987574"/>
            <a:ext cx="5472608" cy="3744416"/>
          </a:xfrm>
        </p:spPr>
        <p:txBody>
          <a:bodyPr>
            <a:normAutofit fontScale="47500" lnSpcReduction="20000"/>
          </a:bodyPr>
          <a:lstStyle/>
          <a:p>
            <a:r>
              <a:rPr lang="nl-NL" dirty="0" smtClean="0"/>
              <a:t>Met </a:t>
            </a:r>
            <a:r>
              <a:rPr lang="nl-NL" dirty="0" err="1" smtClean="0"/>
              <a:t>scratchClient</a:t>
            </a:r>
            <a:r>
              <a:rPr lang="nl-NL" dirty="0" smtClean="0"/>
              <a:t> kun je definiëren:</a:t>
            </a:r>
          </a:p>
          <a:p>
            <a:pPr lvl="1"/>
            <a:r>
              <a:rPr lang="nl-NL" dirty="0" smtClean="0"/>
              <a:t>De functie van elke pen</a:t>
            </a:r>
          </a:p>
          <a:p>
            <a:pPr lvl="1"/>
            <a:r>
              <a:rPr lang="nl-NL" dirty="0" smtClean="0"/>
              <a:t>Een symbolische naam voor elke pen</a:t>
            </a:r>
          </a:p>
          <a:p>
            <a:r>
              <a:rPr lang="nl-NL" dirty="0" err="1" smtClean="0"/>
              <a:t>scratchClient</a:t>
            </a:r>
            <a:r>
              <a:rPr lang="nl-NL" dirty="0" smtClean="0"/>
              <a:t> </a:t>
            </a:r>
            <a:r>
              <a:rPr lang="nl-NL" dirty="0" err="1" smtClean="0"/>
              <a:t>config</a:t>
            </a:r>
            <a:r>
              <a:rPr lang="nl-NL" dirty="0" smtClean="0"/>
              <a:t> is het programma om de configuratie te doen</a:t>
            </a:r>
          </a:p>
          <a:p>
            <a:r>
              <a:rPr lang="nl-NL" dirty="0" smtClean="0"/>
              <a:t>Herstart </a:t>
            </a:r>
            <a:r>
              <a:rPr lang="nl-NL" dirty="0" err="1" smtClean="0"/>
              <a:t>scratchClient</a:t>
            </a:r>
            <a:r>
              <a:rPr lang="nl-NL" dirty="0" smtClean="0"/>
              <a:t> nadat je de configuratie hebt veranderd</a:t>
            </a:r>
          </a:p>
          <a:p>
            <a:r>
              <a:rPr lang="nl-NL" dirty="0" smtClean="0"/>
              <a:t>Zet een weerstand in serie met de </a:t>
            </a:r>
            <a:r>
              <a:rPr lang="nl-NL" dirty="0" err="1" smtClean="0"/>
              <a:t>LED’s</a:t>
            </a:r>
            <a:endParaRPr lang="nl-NL" dirty="0" smtClean="0"/>
          </a:p>
          <a:p>
            <a:r>
              <a:rPr lang="nl-NL" dirty="0" smtClean="0"/>
              <a:t>Zet een weerstand in serie met de schakelaars</a:t>
            </a:r>
          </a:p>
          <a:p>
            <a:r>
              <a:rPr lang="nl-NL" dirty="0" err="1" smtClean="0"/>
              <a:t>Configureer</a:t>
            </a:r>
            <a:r>
              <a:rPr lang="nl-NL" dirty="0" smtClean="0"/>
              <a:t> een optrekweerstand (pull up </a:t>
            </a:r>
            <a:r>
              <a:rPr lang="nl-NL" dirty="0" err="1" smtClean="0"/>
              <a:t>resistor</a:t>
            </a:r>
            <a:r>
              <a:rPr lang="nl-NL" dirty="0" smtClean="0"/>
              <a:t>) als het signaal varieert tussen 0 volt en open in plaats van tussen 0 volt en 3 tot 5 volt.</a:t>
            </a:r>
          </a:p>
          <a:p>
            <a:r>
              <a:rPr lang="nl-NL" dirty="0" smtClean="0"/>
              <a:t>In Scratch 2, gebruik extensieblokken voor </a:t>
            </a:r>
            <a:r>
              <a:rPr lang="nl-NL" dirty="0" err="1" smtClean="0"/>
              <a:t>scratchClient</a:t>
            </a:r>
            <a:r>
              <a:rPr lang="nl-NL" dirty="0" smtClean="0"/>
              <a:t> om blokken te krijgen waarmee je met </a:t>
            </a:r>
            <a:r>
              <a:rPr lang="nl-NL" dirty="0" err="1" smtClean="0"/>
              <a:t>scratchClient</a:t>
            </a:r>
            <a:r>
              <a:rPr lang="nl-NL" dirty="0" smtClean="0"/>
              <a:t> kunt werken</a:t>
            </a:r>
          </a:p>
          <a:p>
            <a:r>
              <a:rPr lang="nl-NL" dirty="0" smtClean="0"/>
              <a:t>Je kunt de waarden van alle pennen in de gaten houden in de browser</a:t>
            </a:r>
          </a:p>
          <a:p>
            <a:r>
              <a:rPr lang="nl-NL" b="1" dirty="0" err="1" smtClean="0"/>
              <a:t>scratchClient</a:t>
            </a:r>
            <a:r>
              <a:rPr lang="nl-NL" b="1" dirty="0" smtClean="0"/>
              <a:t> kan nog veel meer doen …</a:t>
            </a:r>
          </a:p>
          <a:p>
            <a:r>
              <a:rPr lang="nl-NL" dirty="0" smtClean="0"/>
              <a:t>Er zijn wat merkwaardigheden, daarom </a:t>
            </a:r>
          </a:p>
          <a:p>
            <a:pPr lvl="1"/>
            <a:r>
              <a:rPr lang="nl-NL" dirty="0" smtClean="0"/>
              <a:t>Sla de Scratch 2 bestanden op in de thuismap (zoals Scratch 2 voorstelt)</a:t>
            </a:r>
          </a:p>
          <a:p>
            <a:pPr lvl="1"/>
            <a:r>
              <a:rPr lang="nl-NL" dirty="0" smtClean="0"/>
              <a:t>Laat </a:t>
            </a:r>
            <a:r>
              <a:rPr lang="nl-NL" i="1" dirty="0" err="1" smtClean="0"/>
              <a:t>CleanUpScratchFiles.sh</a:t>
            </a:r>
            <a:r>
              <a:rPr lang="nl-NL" dirty="0" smtClean="0"/>
              <a:t> lopen. Die staat op het bureaublad. Eenmalig na opstart van de </a:t>
            </a:r>
            <a:r>
              <a:rPr lang="nl-NL" dirty="0" err="1" smtClean="0"/>
              <a:t>RPi</a:t>
            </a:r>
            <a:r>
              <a:rPr lang="nl-NL" dirty="0" smtClean="0"/>
              <a:t>.</a:t>
            </a:r>
          </a:p>
          <a:p>
            <a:pPr lvl="1"/>
            <a:r>
              <a:rPr lang="nl-NL" dirty="0" smtClean="0"/>
              <a:t>Werk vanaf het bureaublad</a:t>
            </a:r>
          </a:p>
          <a:p>
            <a:pPr lvl="1"/>
            <a:r>
              <a:rPr lang="nl-NL" dirty="0" smtClean="0"/>
              <a:t>Klik op het groene vierkantje elke keer nadat je een project met </a:t>
            </a:r>
            <a:r>
              <a:rPr lang="nl-NL" dirty="0" err="1" smtClean="0"/>
              <a:t>scratchClient</a:t>
            </a:r>
            <a:r>
              <a:rPr lang="nl-NL" dirty="0" smtClean="0"/>
              <a:t> heropent.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a:p>
        </p:txBody>
      </p:sp>
      <p:sp>
        <p:nvSpPr>
          <p:cNvPr id="6" name="Tekstvak 5"/>
          <p:cNvSpPr txBox="1"/>
          <p:nvPr/>
        </p:nvSpPr>
        <p:spPr>
          <a:xfrm>
            <a:off x="6156176" y="4299942"/>
            <a:ext cx="2880320" cy="276999"/>
          </a:xfrm>
          <a:prstGeom prst="rect">
            <a:avLst/>
          </a:prstGeom>
          <a:noFill/>
        </p:spPr>
        <p:txBody>
          <a:bodyPr wrap="square" rtlCol="0">
            <a:spAutoFit/>
          </a:bodyPr>
          <a:lstStyle/>
          <a:p>
            <a:r>
              <a:rPr lang="nl-NL" sz="1200" dirty="0" smtClean="0"/>
              <a:t>* Zie het gevorderden niveau</a:t>
            </a:r>
            <a:endParaRPr lang="nl-NL"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err="1" smtClean="0"/>
              <a:t>Deel</a:t>
            </a:r>
            <a:r>
              <a:rPr lang="en-US" dirty="0" smtClean="0"/>
              <a:t> 12</a:t>
            </a:r>
            <a:r>
              <a:rPr lang="en-US" dirty="0"/>
              <a:t>: </a:t>
            </a:r>
            <a:r>
              <a:rPr lang="en-US" dirty="0" err="1" smtClean="0"/>
              <a:t>Afbreken</a:t>
            </a:r>
            <a:r>
              <a:rPr lang="en-US" dirty="0" smtClean="0"/>
              <a:t> en </a:t>
            </a:r>
            <a:r>
              <a:rPr lang="en-US" dirty="0" err="1" smtClean="0"/>
              <a:t>opruimen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Als je scratchClient dag hier eindigt…</a:t>
            </a:r>
            <a:endParaRPr lang="nl-NL"/>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nl-NL" dirty="0" smtClean="0"/>
              <a:t>Koppel de USB kabel en de 9V adapter af</a:t>
            </a:r>
          </a:p>
          <a:p>
            <a:r>
              <a:rPr lang="nl-NL" dirty="0" smtClean="0"/>
              <a:t>Haal alle componenten en draden uit het </a:t>
            </a:r>
            <a:r>
              <a:rPr lang="nl-NL" b="1" dirty="0" err="1" smtClean="0"/>
              <a:t>breadboard</a:t>
            </a:r>
            <a:endParaRPr lang="nl-NL" b="1" dirty="0" smtClean="0"/>
          </a:p>
          <a:p>
            <a:r>
              <a:rPr lang="nl-NL" dirty="0" smtClean="0"/>
              <a:t>Trek alle draden uit het </a:t>
            </a:r>
            <a:r>
              <a:rPr lang="nl-NL" b="1" dirty="0" err="1" smtClean="0"/>
              <a:t>Arduino</a:t>
            </a:r>
            <a:r>
              <a:rPr lang="nl-NL" b="1" dirty="0" smtClean="0"/>
              <a:t> bord</a:t>
            </a:r>
            <a:r>
              <a:rPr lang="nl-NL" dirty="0" smtClean="0"/>
              <a:t>.</a:t>
            </a:r>
          </a:p>
          <a:p>
            <a:r>
              <a:rPr lang="nl-NL" b="1" dirty="0" smtClean="0"/>
              <a:t>Laat de draden aan de 3-kleuren LED zitten </a:t>
            </a:r>
            <a:r>
              <a:rPr lang="nl-NL" dirty="0" smtClean="0"/>
              <a:t>(die heb je niet gebruikt)</a:t>
            </a:r>
          </a:p>
          <a:p>
            <a:r>
              <a:rPr lang="nl-NL" b="1" dirty="0" smtClean="0"/>
              <a:t>Laat de draden aan de zoemer zitten</a:t>
            </a:r>
          </a:p>
          <a:p>
            <a:r>
              <a:rPr lang="nl-NL" dirty="0" smtClean="0"/>
              <a:t>Als iets kapot is, dan s.v.p. </a:t>
            </a:r>
          </a:p>
          <a:p>
            <a:pPr lvl="1"/>
            <a:r>
              <a:rPr lang="nl-NL" dirty="0" smtClean="0"/>
              <a:t>Gooi het weg of lever het in (als het onduidelijk is)</a:t>
            </a:r>
          </a:p>
          <a:p>
            <a:pPr lvl="1"/>
            <a:r>
              <a:rPr lang="nl-NL" dirty="0" smtClean="0"/>
              <a:t>Doe een briefje in de doos met daarop wat er mist</a:t>
            </a:r>
          </a:p>
          <a:p>
            <a:pPr lvl="1"/>
            <a:r>
              <a:rPr lang="nl-NL" dirty="0" smtClean="0"/>
              <a:t>Doe nooit iets dat kapot of mogelijk kapot is terug in de doos</a:t>
            </a:r>
          </a:p>
          <a:p>
            <a:r>
              <a:rPr lang="nl-NL" dirty="0" smtClean="0"/>
              <a:t>Sluit de </a:t>
            </a:r>
            <a:r>
              <a:rPr lang="nl-NL" dirty="0" err="1" smtClean="0"/>
              <a:t>Raspberry</a:t>
            </a:r>
            <a:r>
              <a:rPr lang="nl-NL" dirty="0" smtClean="0"/>
              <a:t> Pi af</a:t>
            </a:r>
          </a:p>
          <a:p>
            <a:r>
              <a:rPr lang="nl-NL" dirty="0" smtClean="0"/>
              <a:t>Laat ons weten wat je van de workshop vond, nu mondeling of later per email</a:t>
            </a:r>
          </a:p>
          <a:p>
            <a:pPr lvl="1"/>
            <a:r>
              <a:rPr lang="nl-NL" dirty="0" err="1" smtClean="0">
                <a:hlinkClick r:id="rId3"/>
              </a:rPr>
              <a:t>hans.piam</a:t>
            </a:r>
            <a:r>
              <a:rPr lang="nl-NL" dirty="0" smtClean="0">
                <a:hlinkClick r:id="rId3"/>
              </a:rPr>
              <a:t>@</a:t>
            </a:r>
            <a:r>
              <a:rPr lang="nl-NL" dirty="0" err="1" smtClean="0">
                <a:hlinkClick r:id="rId3"/>
              </a:rPr>
              <a:t>hanselma.nl</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Bijlage A</a:t>
            </a:r>
            <a:br>
              <a:rPr lang="nl-NL" dirty="0" smtClean="0"/>
            </a:br>
            <a:r>
              <a:rPr lang="nl-NL" dirty="0" smtClean="0"/>
              <a:t>Extensie blokken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Hoe moet je extensieblokken toevoegen?</a:t>
            </a:r>
            <a:endParaRPr lang="nl-NL"/>
          </a:p>
        </p:txBody>
      </p:sp>
      <p:sp>
        <p:nvSpPr>
          <p:cNvPr id="3" name="Tijdelijke aanduiding voor inhoud 2"/>
          <p:cNvSpPr>
            <a:spLocks noGrp="1"/>
          </p:cNvSpPr>
          <p:nvPr>
            <p:ph idx="1"/>
          </p:nvPr>
        </p:nvSpPr>
        <p:spPr/>
        <p:txBody>
          <a:bodyPr/>
          <a:lstStyle/>
          <a:p>
            <a:r>
              <a:rPr lang="nl-NL" dirty="0" smtClean="0"/>
              <a:t>Wegens een aantal merkwaardigheden is het laden van extensieblokken enigszins omslachtig.</a:t>
            </a:r>
          </a:p>
          <a:p>
            <a:r>
              <a:rPr lang="nl-NL" dirty="0" smtClean="0"/>
              <a:t>Je kunt de eerder uitgelegde manier gebruiken (klik op de groene stip </a:t>
            </a:r>
            <a:r>
              <a:rPr lang="nl-NL" dirty="0" err="1" smtClean="0"/>
              <a:t>sprite</a:t>
            </a:r>
            <a:r>
              <a:rPr lang="nl-NL" dirty="0" smtClean="0"/>
              <a:t>)</a:t>
            </a:r>
          </a:p>
          <a:p>
            <a:r>
              <a:rPr lang="nl-NL" dirty="0" smtClean="0"/>
              <a:t>Deze bijlage legt uit hoe dit uit Scratch te doen.</a:t>
            </a:r>
          </a:p>
          <a:p>
            <a:r>
              <a:rPr lang="nl-NL" dirty="0" smtClean="0"/>
              <a:t>Stap 1: Zorg dat </a:t>
            </a:r>
            <a:r>
              <a:rPr lang="nl-NL" dirty="0" err="1" smtClean="0"/>
              <a:t>scratchClient</a:t>
            </a:r>
            <a:r>
              <a:rPr lang="nl-NL" dirty="0" smtClean="0"/>
              <a:t> is loopt.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err="1" smtClean="0"/>
              <a:t>Stap</a:t>
            </a:r>
            <a:r>
              <a:rPr lang="en-US" dirty="0" smtClean="0"/>
              <a:t> </a:t>
            </a:r>
            <a:r>
              <a:rPr lang="en-US" dirty="0"/>
              <a:t>2: </a:t>
            </a:r>
            <a:br>
              <a:rPr lang="en-US" dirty="0"/>
            </a:br>
            <a:r>
              <a:rPr lang="en-US" dirty="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pic>
        <p:nvPicPr>
          <p:cNvPr id="7170" name="Picture 2" descr="Y:\screenshots\2018-09-02__18-44-1535906653.jpg"/>
          <p:cNvPicPr>
            <a:picLocks noChangeAspect="1" noChangeArrowheads="1"/>
          </p:cNvPicPr>
          <p:nvPr/>
        </p:nvPicPr>
        <p:blipFill>
          <a:blip r:embed="rId3" cstate="print"/>
          <a:srcRect r="74342" b="45614"/>
          <a:stretch>
            <a:fillRect/>
          </a:stretch>
        </p:blipFill>
        <p:spPr bwMode="auto">
          <a:xfrm>
            <a:off x="4067944" y="267493"/>
            <a:ext cx="4032448" cy="4807919"/>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98889"/>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nl-NL" dirty="0" smtClean="0"/>
              <a:t>Stap 3: </a:t>
            </a:r>
            <a:r>
              <a:rPr lang="nl-NL" dirty="0" smtClean="0"/>
              <a:t>Laad </a:t>
            </a:r>
            <a:r>
              <a:rPr lang="nl-NL" dirty="0" err="1" smtClean="0"/>
              <a:t>scratchClient</a:t>
            </a:r>
            <a:r>
              <a:rPr lang="nl-NL" dirty="0" smtClean="0"/>
              <a:t> </a:t>
            </a:r>
            <a:r>
              <a:rPr lang="nl-NL" dirty="0" smtClean="0"/>
              <a:t/>
            </a:r>
            <a:br>
              <a:rPr lang="nl-NL" dirty="0" smtClean="0"/>
            </a:br>
            <a:r>
              <a:rPr lang="nl-NL" dirty="0" smtClean="0"/>
              <a:t>blokken (1 van 2)</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92500"/>
          </a:bodyPr>
          <a:lstStyle/>
          <a:p>
            <a:r>
              <a:rPr lang="nl-NL" dirty="0" smtClean="0"/>
              <a:t>Klik op </a:t>
            </a:r>
            <a:r>
              <a:rPr lang="nl-NL" i="1" dirty="0" smtClean="0"/>
              <a:t>More </a:t>
            </a:r>
            <a:r>
              <a:rPr lang="nl-NL" i="1" dirty="0" err="1" smtClean="0"/>
              <a:t>Blocks</a:t>
            </a:r>
            <a:endParaRPr lang="nl-NL" i="1" dirty="0" smtClean="0"/>
          </a:p>
          <a:p>
            <a:r>
              <a:rPr lang="nl-NL" dirty="0" smtClean="0"/>
              <a:t>Klik op </a:t>
            </a:r>
            <a:r>
              <a:rPr lang="nl-NL" i="1" dirty="0" err="1" smtClean="0"/>
              <a:t>Add</a:t>
            </a:r>
            <a:r>
              <a:rPr lang="nl-NL" i="1" dirty="0" smtClean="0"/>
              <a:t> </a:t>
            </a:r>
            <a:r>
              <a:rPr lang="nl-NL" i="1" dirty="0" err="1" smtClean="0"/>
              <a:t>an</a:t>
            </a:r>
            <a:r>
              <a:rPr lang="nl-NL" i="1" dirty="0" smtClean="0"/>
              <a:t> </a:t>
            </a:r>
            <a:r>
              <a:rPr lang="nl-NL" i="1" dirty="0" err="1" smtClean="0"/>
              <a:t>Extension</a:t>
            </a:r>
            <a:endParaRPr lang="nl-NL" i="1" dirty="0" smtClean="0"/>
          </a:p>
          <a:p>
            <a:r>
              <a:rPr lang="nl-NL" dirty="0" smtClean="0"/>
              <a:t>Kies </a:t>
            </a:r>
            <a:r>
              <a:rPr lang="nl-NL" i="1" dirty="0" err="1" smtClean="0"/>
              <a:t>scratchClient</a:t>
            </a:r>
            <a:endParaRPr lang="nl-NL" i="1" dirty="0" smtClean="0"/>
          </a:p>
          <a:p>
            <a:r>
              <a:rPr lang="nl-NL" dirty="0" smtClean="0"/>
              <a:t>Nu wordt er een laadprogramma voor de extra blokken van </a:t>
            </a:r>
            <a:r>
              <a:rPr lang="nl-NL" dirty="0" err="1" smtClean="0"/>
              <a:t>scratchClient</a:t>
            </a:r>
            <a:r>
              <a:rPr lang="nl-NL" dirty="0" smtClean="0"/>
              <a:t> </a:t>
            </a:r>
            <a:r>
              <a:rPr lang="nl-NL" dirty="0" err="1" smtClean="0"/>
              <a:t>get</a:t>
            </a:r>
            <a:r>
              <a:rPr lang="nl-NL" dirty="0" smtClean="0"/>
              <a:t> opgenomen. </a:t>
            </a:r>
          </a:p>
          <a:p>
            <a:r>
              <a:rPr lang="nl-NL" dirty="0" smtClean="0"/>
              <a:t>Maar nu moeten we nog de echte blokken laden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a:p>
        </p:txBody>
      </p:sp>
      <p:cxnSp>
        <p:nvCxnSpPr>
          <p:cNvPr id="14" name="Rechte verbindingslijn met pijl 13"/>
          <p:cNvCxnSpPr/>
          <p:nvPr/>
        </p:nvCxnSpPr>
        <p:spPr>
          <a:xfrm flipV="1">
            <a:off x="3491880" y="2211710"/>
            <a:ext cx="3888432"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 name="Picture 2" descr="Y:\screenshots\2018-09-02__18-57-1535907431.jpg"/>
          <p:cNvPicPr>
            <a:picLocks noChangeAspect="1" noChangeArrowheads="1"/>
          </p:cNvPicPr>
          <p:nvPr/>
        </p:nvPicPr>
        <p:blipFill>
          <a:blip r:embed="rId3" cstate="print"/>
          <a:srcRect/>
          <a:stretch>
            <a:fillRect/>
          </a:stretch>
        </p:blipFill>
        <p:spPr bwMode="auto">
          <a:xfrm>
            <a:off x="6804248" y="51470"/>
            <a:ext cx="1558003" cy="1604020"/>
          </a:xfrm>
          <a:prstGeom prst="rect">
            <a:avLst/>
          </a:prstGeom>
          <a:noFill/>
        </p:spPr>
      </p:pic>
      <p:pic>
        <p:nvPicPr>
          <p:cNvPr id="8195" name="Picture 3" descr="Y:\screenshots\2018-09-02__18-57-1535907473.jpg"/>
          <p:cNvPicPr>
            <a:picLocks noChangeAspect="1" noChangeArrowheads="1"/>
          </p:cNvPicPr>
          <p:nvPr/>
        </p:nvPicPr>
        <p:blipFill>
          <a:blip r:embed="rId4" cstate="print"/>
          <a:srcRect/>
          <a:stretch>
            <a:fillRect/>
          </a:stretch>
        </p:blipFill>
        <p:spPr bwMode="auto">
          <a:xfrm>
            <a:off x="6084168" y="2787774"/>
            <a:ext cx="1710370" cy="2051025"/>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91630"/>
            <a:ext cx="2880320"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screenshots\2018-09-02__19-00-1535907643.jpg"/>
          <p:cNvPicPr>
            <a:picLocks noChangeAspect="1" noChangeArrowheads="1"/>
          </p:cNvPicPr>
          <p:nvPr/>
        </p:nvPicPr>
        <p:blipFill>
          <a:blip r:embed="rId2" cstate="print"/>
          <a:srcRect/>
          <a:stretch>
            <a:fillRect/>
          </a:stretch>
        </p:blipFill>
        <p:spPr bwMode="auto">
          <a:xfrm>
            <a:off x="2483768" y="627534"/>
            <a:ext cx="4514851" cy="4248150"/>
          </a:xfrm>
          <a:prstGeom prst="rect">
            <a:avLst/>
          </a:prstGeom>
          <a:noFill/>
        </p:spPr>
      </p:pic>
      <p:sp>
        <p:nvSpPr>
          <p:cNvPr id="2" name="Titel 1"/>
          <p:cNvSpPr>
            <a:spLocks noGrp="1"/>
          </p:cNvSpPr>
          <p:nvPr>
            <p:ph type="title"/>
          </p:nvPr>
        </p:nvSpPr>
        <p:spPr/>
        <p:txBody>
          <a:bodyPr>
            <a:normAutofit fontScale="90000"/>
          </a:bodyPr>
          <a:lstStyle/>
          <a:p>
            <a:r>
              <a:rPr lang="en-US" dirty="0" err="1" smtClean="0"/>
              <a:t>Stap</a:t>
            </a:r>
            <a:r>
              <a:rPr lang="en-US" dirty="0" smtClean="0"/>
              <a:t> </a:t>
            </a:r>
            <a:r>
              <a:rPr lang="en-US" dirty="0"/>
              <a:t>4-7: </a:t>
            </a:r>
            <a:r>
              <a:rPr lang="en-US" dirty="0" err="1" smtClean="0"/>
              <a:t>Laad</a:t>
            </a:r>
            <a:r>
              <a:rPr lang="en-US" dirty="0" smtClean="0"/>
              <a:t> </a:t>
            </a:r>
            <a:r>
              <a:rPr lang="en-US" dirty="0" err="1" smtClean="0"/>
              <a:t>scratchClient</a:t>
            </a:r>
            <a:r>
              <a:rPr lang="en-US" dirty="0" smtClean="0"/>
              <a:t> </a:t>
            </a:r>
            <a:r>
              <a:rPr lang="en-US" dirty="0"/>
              <a:t>blocks</a:t>
            </a:r>
            <a:br>
              <a:rPr lang="en-US" dirty="0"/>
            </a:br>
            <a:r>
              <a:rPr lang="en-US" dirty="0"/>
              <a:t>(2 </a:t>
            </a:r>
            <a:r>
              <a:rPr lang="en-US" dirty="0" smtClean="0"/>
              <a:t>van 2</a:t>
            </a:r>
            <a:r>
              <a:rPr lang="en-US" dirty="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sp>
        <p:nvSpPr>
          <p:cNvPr id="6" name="Tekstvak 5"/>
          <p:cNvSpPr txBox="1"/>
          <p:nvPr/>
        </p:nvSpPr>
        <p:spPr>
          <a:xfrm>
            <a:off x="7308304" y="699542"/>
            <a:ext cx="1656184" cy="3785652"/>
          </a:xfrm>
          <a:prstGeom prst="rect">
            <a:avLst/>
          </a:prstGeom>
          <a:noFill/>
        </p:spPr>
        <p:txBody>
          <a:bodyPr wrap="square" rtlCol="0">
            <a:spAutoFit/>
          </a:bodyPr>
          <a:lstStyle/>
          <a:p>
            <a:r>
              <a:rPr lang="en-US" sz="1600" dirty="0" err="1" smtClean="0"/>
              <a:t>Stap</a:t>
            </a:r>
            <a:r>
              <a:rPr lang="en-US" sz="1600" dirty="0" smtClean="0"/>
              <a:t> </a:t>
            </a:r>
            <a:r>
              <a:rPr lang="en-US" sz="1600" dirty="0"/>
              <a:t>4: </a:t>
            </a:r>
            <a:r>
              <a:rPr lang="en-US" sz="1600" dirty="0" smtClean="0"/>
              <a:t>Sleep </a:t>
            </a:r>
            <a:r>
              <a:rPr lang="en-US" sz="1600" dirty="0" err="1" smtClean="0"/>
              <a:t>dit</a:t>
            </a:r>
            <a:r>
              <a:rPr lang="en-US" sz="1600" dirty="0" smtClean="0"/>
              <a:t> </a:t>
            </a:r>
            <a:r>
              <a:rPr lang="en-US" sz="1600" dirty="0" err="1" smtClean="0"/>
              <a:t>blok</a:t>
            </a:r>
            <a:r>
              <a:rPr lang="en-US" sz="1600" dirty="0" smtClean="0"/>
              <a:t> </a:t>
            </a:r>
            <a:r>
              <a:rPr lang="en-US" sz="1600" dirty="0" err="1" smtClean="0"/>
              <a:t>naar</a:t>
            </a:r>
            <a:r>
              <a:rPr lang="en-US" sz="1600" dirty="0" smtClean="0"/>
              <a:t> het Scripts </a:t>
            </a:r>
            <a:r>
              <a:rPr lang="en-US" sz="1600" dirty="0" err="1" smtClean="0"/>
              <a:t>gebied</a:t>
            </a:r>
            <a:endParaRPr lang="en-US" sz="1600" dirty="0"/>
          </a:p>
          <a:p>
            <a:endParaRPr lang="en-US" sz="1600" dirty="0"/>
          </a:p>
          <a:p>
            <a:r>
              <a:rPr lang="en-US" sz="1600" dirty="0" err="1" smtClean="0"/>
              <a:t>Stap</a:t>
            </a:r>
            <a:r>
              <a:rPr lang="en-US" sz="1600" dirty="0" smtClean="0"/>
              <a:t> </a:t>
            </a:r>
            <a:r>
              <a:rPr lang="en-US" sz="1600" dirty="0"/>
              <a:t>5: </a:t>
            </a:r>
            <a:r>
              <a:rPr lang="en-US" sz="1600" dirty="0" err="1" smtClean="0"/>
              <a:t>Kies</a:t>
            </a:r>
            <a:r>
              <a:rPr lang="en-US" sz="1600" dirty="0" smtClean="0"/>
              <a:t> </a:t>
            </a:r>
            <a:r>
              <a:rPr lang="en-US" sz="1600" dirty="0" err="1" smtClean="0"/>
              <a:t>hier</a:t>
            </a:r>
            <a:r>
              <a:rPr lang="en-US" sz="1600" dirty="0" smtClean="0"/>
              <a:t> </a:t>
            </a:r>
            <a:r>
              <a:rPr lang="en-US" sz="1600" i="1" dirty="0" smtClean="0"/>
              <a:t>workshop</a:t>
            </a:r>
            <a:endParaRPr lang="en-US" sz="1600" i="1" dirty="0"/>
          </a:p>
          <a:p>
            <a:endParaRPr lang="en-US" sz="1600" dirty="0"/>
          </a:p>
          <a:p>
            <a:r>
              <a:rPr lang="en-US" sz="1600" dirty="0" err="1" smtClean="0"/>
              <a:t>Stap</a:t>
            </a:r>
            <a:r>
              <a:rPr lang="en-US" sz="1600" dirty="0" smtClean="0"/>
              <a:t> </a:t>
            </a:r>
            <a:r>
              <a:rPr lang="en-US" sz="1600" dirty="0"/>
              <a:t>6: </a:t>
            </a:r>
            <a:r>
              <a:rPr lang="en-US" sz="1600" dirty="0" err="1" smtClean="0"/>
              <a:t>Klik</a:t>
            </a:r>
            <a:r>
              <a:rPr lang="en-US" sz="1600" dirty="0" smtClean="0"/>
              <a:t> op het </a:t>
            </a:r>
            <a:r>
              <a:rPr lang="en-US" sz="1600" dirty="0" err="1" smtClean="0"/>
              <a:t>blok</a:t>
            </a:r>
            <a:r>
              <a:rPr lang="en-US" sz="1600" dirty="0" smtClean="0"/>
              <a:t> </a:t>
            </a:r>
            <a:r>
              <a:rPr lang="en-US" sz="1600" dirty="0" err="1" smtClean="0"/>
              <a:t>zodat</a:t>
            </a:r>
            <a:r>
              <a:rPr lang="en-US" sz="1600" dirty="0" smtClean="0"/>
              <a:t> de extra </a:t>
            </a:r>
            <a:r>
              <a:rPr lang="en-US" sz="1600" dirty="0" err="1" smtClean="0"/>
              <a:t>blokken</a:t>
            </a:r>
            <a:r>
              <a:rPr lang="en-US" sz="1600" dirty="0" smtClean="0"/>
              <a:t> </a:t>
            </a:r>
            <a:r>
              <a:rPr lang="en-US" sz="1600" dirty="0" err="1" smtClean="0"/>
              <a:t>verschijnen</a:t>
            </a:r>
            <a:r>
              <a:rPr lang="en-US" sz="1600" dirty="0" smtClean="0"/>
              <a:t>.</a:t>
            </a:r>
            <a:endParaRPr lang="en-US" sz="1600" dirty="0"/>
          </a:p>
          <a:p>
            <a:endParaRPr lang="en-US" sz="1600" dirty="0"/>
          </a:p>
          <a:p>
            <a:r>
              <a:rPr lang="en-US" sz="1600" dirty="0" err="1" smtClean="0"/>
              <a:t>Stap</a:t>
            </a:r>
            <a:r>
              <a:rPr lang="en-US" sz="1600" dirty="0" smtClean="0"/>
              <a:t> </a:t>
            </a:r>
            <a:r>
              <a:rPr lang="en-US" sz="1600" dirty="0"/>
              <a:t>7: </a:t>
            </a:r>
            <a:r>
              <a:rPr lang="en-US" sz="1600" dirty="0" err="1" smtClean="0"/>
              <a:t>Zie</a:t>
            </a:r>
            <a:r>
              <a:rPr lang="en-US" sz="1600" dirty="0" smtClean="0"/>
              <a:t> de </a:t>
            </a:r>
            <a:r>
              <a:rPr lang="en-US" sz="1600" dirty="0" err="1" smtClean="0"/>
              <a:t>blokken</a:t>
            </a:r>
            <a:r>
              <a:rPr lang="en-US" sz="1600" dirty="0" smtClean="0"/>
              <a:t> </a:t>
            </a:r>
            <a:r>
              <a:rPr lang="en-US" sz="1600" dirty="0" err="1" smtClean="0"/>
              <a:t>verschijnen</a:t>
            </a:r>
            <a:r>
              <a:rPr lang="en-US" sz="1600" dirty="0" smtClean="0"/>
              <a:t>.</a:t>
            </a:r>
            <a:endParaRPr lang="nl-NL" sz="1600" dirty="0"/>
          </a:p>
        </p:txBody>
      </p:sp>
      <p:cxnSp>
        <p:nvCxnSpPr>
          <p:cNvPr id="7" name="Rechte verbindingslijn met pijl 6"/>
          <p:cNvCxnSpPr/>
          <p:nvPr/>
        </p:nvCxnSpPr>
        <p:spPr>
          <a:xfrm flipH="1">
            <a:off x="5724128" y="1203598"/>
            <a:ext cx="1656184"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876256" y="2067694"/>
            <a:ext cx="504056"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flipV="1">
            <a:off x="6084168" y="2859782"/>
            <a:ext cx="1296144"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a:off x="4427984" y="4083918"/>
            <a:ext cx="280831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De blokken worden niet opgeslagen</a:t>
            </a:r>
            <a:endParaRPr lang="nl-NL"/>
          </a:p>
        </p:txBody>
      </p:sp>
      <p:sp>
        <p:nvSpPr>
          <p:cNvPr id="3" name="Tijdelijke aanduiding voor inhoud 2"/>
          <p:cNvSpPr>
            <a:spLocks noGrp="1"/>
          </p:cNvSpPr>
          <p:nvPr>
            <p:ph idx="1"/>
          </p:nvPr>
        </p:nvSpPr>
        <p:spPr/>
        <p:txBody>
          <a:bodyPr/>
          <a:lstStyle/>
          <a:p>
            <a:r>
              <a:rPr lang="nl-NL" smtClean="0"/>
              <a:t>Als je het bestand opnieuw opent nadat die opgslagen was, dan </a:t>
            </a:r>
          </a:p>
          <a:p>
            <a:pPr lvl="1"/>
            <a:r>
              <a:rPr lang="nl-NL" smtClean="0"/>
              <a:t>Is de scratchClient extension loader nog steeds aanwezig</a:t>
            </a:r>
          </a:p>
          <a:p>
            <a:pPr lvl="1"/>
            <a:r>
              <a:rPr lang="nl-NL" smtClean="0"/>
              <a:t>Zijn de echte blokken verdwenen</a:t>
            </a:r>
          </a:p>
          <a:p>
            <a:pPr lvl="1"/>
            <a:r>
              <a:rPr lang="nl-NL" smtClean="0"/>
              <a:t>En zie je veel blokken zo:</a:t>
            </a:r>
          </a:p>
          <a:p>
            <a:r>
              <a:rPr lang="nl-NL" smtClean="0"/>
              <a:t>Daarom moet je na heropenen stappen 4 – 7 opnieuw doen.</a:t>
            </a:r>
          </a:p>
          <a:p>
            <a:r>
              <a:rPr lang="nl-NL" smtClean="0"/>
              <a:t>Voor een andere methode, zie de volgende pagina.</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3707904" y="2355726"/>
            <a:ext cx="942975" cy="4857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Alternatief voor for stappen 4 – 7 </a:t>
            </a:r>
            <a:endParaRPr lang="nl-NL"/>
          </a:p>
        </p:txBody>
      </p:sp>
      <p:sp>
        <p:nvSpPr>
          <p:cNvPr id="3" name="Tijdelijke aanduiding voor inhoud 2"/>
          <p:cNvSpPr>
            <a:spLocks noGrp="1"/>
          </p:cNvSpPr>
          <p:nvPr>
            <p:ph idx="1"/>
          </p:nvPr>
        </p:nvSpPr>
        <p:spPr/>
        <p:txBody>
          <a:bodyPr>
            <a:normAutofit fontScale="92500"/>
          </a:bodyPr>
          <a:lstStyle/>
          <a:p>
            <a:r>
              <a:rPr lang="nl-NL" dirty="0" smtClean="0"/>
              <a:t>In plaats van stappen 4 – 7 elke keer handmatig te doen, kun je:</a:t>
            </a:r>
          </a:p>
          <a:p>
            <a:r>
              <a:rPr lang="nl-NL" dirty="0" smtClean="0"/>
              <a:t>Een </a:t>
            </a:r>
            <a:r>
              <a:rPr lang="nl-NL" dirty="0" err="1" smtClean="0"/>
              <a:t>sprite</a:t>
            </a:r>
            <a:r>
              <a:rPr lang="nl-NL" dirty="0" smtClean="0"/>
              <a:t> opnemen</a:t>
            </a:r>
            <a:br>
              <a:rPr lang="nl-NL" dirty="0" smtClean="0"/>
            </a:br>
            <a:r>
              <a:rPr lang="nl-NL" i="1" dirty="0" err="1" smtClean="0"/>
              <a:t>Load</a:t>
            </a:r>
            <a:r>
              <a:rPr lang="nl-NL" i="1" dirty="0" smtClean="0"/>
              <a:t> </a:t>
            </a:r>
            <a:r>
              <a:rPr lang="nl-NL" i="1" dirty="0" err="1" smtClean="0"/>
              <a:t>Name-Value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endParaRPr lang="nl-NL" i="1" dirty="0" smtClean="0"/>
          </a:p>
          <a:p>
            <a:pPr lvl="1"/>
            <a:r>
              <a:rPr lang="nl-NL" i="1" dirty="0" smtClean="0"/>
              <a:t>Bedenk dat bij het laden van een </a:t>
            </a:r>
            <a:r>
              <a:rPr lang="nl-NL" i="1" dirty="0" err="1" smtClean="0"/>
              <a:t>sprite</a:t>
            </a:r>
            <a:r>
              <a:rPr lang="nl-NL" i="1" dirty="0" smtClean="0"/>
              <a:t> in Scratch 2 op </a:t>
            </a:r>
            <a:r>
              <a:rPr lang="nl-NL" i="1" dirty="0" err="1" smtClean="0"/>
              <a:t>RPi</a:t>
            </a:r>
            <a:r>
              <a:rPr lang="nl-NL" i="1" dirty="0" smtClean="0"/>
              <a:t> de </a:t>
            </a:r>
            <a:r>
              <a:rPr lang="nl-NL" i="1" dirty="0" smtClean="0"/>
              <a:t>muisknoppen </a:t>
            </a:r>
            <a:r>
              <a:rPr lang="nl-NL" i="1" dirty="0" smtClean="0"/>
              <a:t>soms dood </a:t>
            </a:r>
            <a:r>
              <a:rPr lang="nl-NL" i="1" dirty="0" smtClean="0"/>
              <a:t>zijn en </a:t>
            </a:r>
            <a:r>
              <a:rPr lang="nl-NL" i="1" dirty="0" smtClean="0"/>
              <a:t>dat je zult moeten navigeren met de </a:t>
            </a:r>
            <a:r>
              <a:rPr lang="nl-NL" i="1" dirty="0" smtClean="0"/>
              <a:t>pijltjes (selecteren met return / enter). </a:t>
            </a:r>
            <a:r>
              <a:rPr lang="nl-NL" i="1" dirty="0" err="1" smtClean="0"/>
              <a:t>Esc</a:t>
            </a:r>
            <a:r>
              <a:rPr lang="nl-NL" i="1" dirty="0" smtClean="0"/>
              <a:t> haalt je uit die toestand.</a:t>
            </a:r>
          </a:p>
          <a:p>
            <a:r>
              <a:rPr lang="nl-NL" dirty="0" smtClean="0"/>
              <a:t>Deze </a:t>
            </a:r>
            <a:r>
              <a:rPr lang="nl-NL" dirty="0" err="1" smtClean="0"/>
              <a:t>sprite</a:t>
            </a:r>
            <a:r>
              <a:rPr lang="nl-NL" dirty="0" smtClean="0"/>
              <a:t> heeft een klein groen vierkantje dat je kunt klikken om de extra blokken te laden elke keer dat je de file opnieuw opent.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dirty="0" smtClean="0"/>
              <a:t>Voorbeeld van wat gemaakt kan worden met Scratch en </a:t>
            </a:r>
            <a:r>
              <a:rPr lang="nl-NL"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a:hlinkClick r:id="rId3"/>
            </a:endParaRPr>
          </a:p>
          <a:p>
            <a:r>
              <a:rPr lang="nl-NL" dirty="0">
                <a:hlinkClick r:id="rId3"/>
              </a:rPr>
              <a:t>https://www.youtube.com/watch?v=Qo1gnXNzhqE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Y:\screenshots\2018-09-02__19-12-1535908322.jpg"/>
          <p:cNvPicPr>
            <a:picLocks noChangeAspect="1" noChangeArrowheads="1"/>
          </p:cNvPicPr>
          <p:nvPr/>
        </p:nvPicPr>
        <p:blipFill>
          <a:blip r:embed="rId2" cstate="print"/>
          <a:srcRect/>
          <a:stretch>
            <a:fillRect/>
          </a:stretch>
        </p:blipFill>
        <p:spPr bwMode="auto">
          <a:xfrm>
            <a:off x="5076056" y="1779662"/>
            <a:ext cx="3885799" cy="3095873"/>
          </a:xfrm>
          <a:prstGeom prst="rect">
            <a:avLst/>
          </a:prstGeom>
          <a:noFill/>
        </p:spPr>
      </p:pic>
      <p:sp>
        <p:nvSpPr>
          <p:cNvPr id="2" name="Titel 1"/>
          <p:cNvSpPr>
            <a:spLocks noGrp="1"/>
          </p:cNvSpPr>
          <p:nvPr>
            <p:ph type="title"/>
          </p:nvPr>
        </p:nvSpPr>
        <p:spPr/>
        <p:txBody>
          <a:bodyPr>
            <a:normAutofit fontScale="90000"/>
          </a:bodyPr>
          <a:lstStyle/>
          <a:p>
            <a:r>
              <a:rPr lang="nl-NL" smtClean="0"/>
              <a:t>Een andere representatie van blokken</a:t>
            </a:r>
            <a:endParaRPr lang="nl-NL"/>
          </a:p>
        </p:txBody>
      </p:sp>
      <p:sp>
        <p:nvSpPr>
          <p:cNvPr id="3" name="Tijdelijke aanduiding voor inhoud 2"/>
          <p:cNvSpPr>
            <a:spLocks noGrp="1"/>
          </p:cNvSpPr>
          <p:nvPr>
            <p:ph idx="1"/>
          </p:nvPr>
        </p:nvSpPr>
        <p:spPr>
          <a:xfrm>
            <a:off x="457200" y="1200150"/>
            <a:ext cx="8229600" cy="3603847"/>
          </a:xfrm>
        </p:spPr>
        <p:txBody>
          <a:bodyPr>
            <a:normAutofit/>
          </a:bodyPr>
          <a:lstStyle/>
          <a:p>
            <a:r>
              <a:rPr lang="nl-NL" sz="2000" dirty="0" err="1" smtClean="0"/>
              <a:t>scratchClient</a:t>
            </a:r>
            <a:r>
              <a:rPr lang="nl-NL" sz="2000" dirty="0" smtClean="0"/>
              <a:t> blokken kunnen ook weergegeven worden met een blok per input of output waarde.</a:t>
            </a:r>
          </a:p>
          <a:p>
            <a:r>
              <a:rPr lang="nl-NL" sz="2000" dirty="0" smtClean="0"/>
              <a:t>Je krijgt dan </a:t>
            </a:r>
            <a:r>
              <a:rPr lang="nl-NL" sz="2000" dirty="0" err="1" smtClean="0"/>
              <a:t>b.v</a:t>
            </a:r>
            <a:r>
              <a:rPr lang="nl-NL" sz="2000" dirty="0" smtClean="0"/>
              <a:t>. </a:t>
            </a:r>
          </a:p>
          <a:p>
            <a:pPr lvl="1"/>
            <a:r>
              <a:rPr lang="nl-NL" sz="1800" dirty="0" smtClean="0"/>
              <a:t>Een apart blok voor </a:t>
            </a:r>
            <a:r>
              <a:rPr lang="nl-NL" sz="1800" i="1" dirty="0" err="1" smtClean="0"/>
              <a:t>BigRedLED</a:t>
            </a:r>
            <a:endParaRPr lang="nl-NL" sz="1800" i="1" dirty="0" smtClean="0"/>
          </a:p>
          <a:p>
            <a:pPr lvl="1"/>
            <a:r>
              <a:rPr lang="nl-NL" sz="1800" dirty="0" smtClean="0"/>
              <a:t>Een apart blok voor </a:t>
            </a:r>
            <a:r>
              <a:rPr lang="nl-NL" sz="1800" i="1" dirty="0" err="1" smtClean="0"/>
              <a:t>BigGreenLED</a:t>
            </a:r>
            <a:endParaRPr lang="nl-NL" sz="1800" i="1" dirty="0" smtClean="0"/>
          </a:p>
          <a:p>
            <a:pPr lvl="1"/>
            <a:r>
              <a:rPr lang="nl-NL" sz="1800" dirty="0" smtClean="0"/>
              <a:t>Een apart blok voor elke input </a:t>
            </a:r>
            <a:br>
              <a:rPr lang="nl-NL" sz="1800" dirty="0" smtClean="0"/>
            </a:br>
            <a:r>
              <a:rPr lang="nl-NL" sz="1800" dirty="0" smtClean="0"/>
              <a:t>variabele (hier alleen </a:t>
            </a:r>
            <a:r>
              <a:rPr lang="nl-NL" sz="1800" i="1" dirty="0" smtClean="0"/>
              <a:t>Button</a:t>
            </a:r>
            <a:r>
              <a:rPr lang="nl-NL" sz="1800" dirty="0" smtClean="0"/>
              <a:t>) </a:t>
            </a:r>
          </a:p>
          <a:p>
            <a:r>
              <a:rPr lang="nl-NL" sz="2000" dirty="0" smtClean="0"/>
              <a:t>Je kunt deze weergave krijgen door </a:t>
            </a:r>
            <a:br>
              <a:rPr lang="nl-NL" sz="2000" dirty="0" smtClean="0"/>
            </a:br>
            <a:r>
              <a:rPr lang="nl-NL" sz="2000" i="1" dirty="0" err="1" smtClean="0"/>
              <a:t>verbose</a:t>
            </a:r>
            <a:r>
              <a:rPr lang="nl-NL" sz="2000" dirty="0" smtClean="0"/>
              <a:t> te selecteren in het </a:t>
            </a:r>
            <a:r>
              <a:rPr lang="nl-NL" sz="2000" dirty="0" err="1" smtClean="0"/>
              <a:t>load</a:t>
            </a:r>
            <a:r>
              <a:rPr lang="nl-NL" sz="2000" dirty="0" smtClean="0"/>
              <a:t> </a:t>
            </a:r>
            <a:r>
              <a:rPr lang="nl-NL" sz="2000" dirty="0" smtClean="0"/>
              <a:t>blok</a:t>
            </a:r>
            <a:endParaRPr lang="nl-NL" sz="20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a:p>
        </p:txBody>
      </p:sp>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572000" y="3435846"/>
            <a:ext cx="381642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Makkelijke manier om de </a:t>
            </a:r>
            <a:r>
              <a:rPr lang="nl-NL" i="1" smtClean="0"/>
              <a:t>verbose</a:t>
            </a:r>
            <a:r>
              <a:rPr lang="nl-NL" smtClean="0"/>
              <a:t> versie van de blokken te krijgen</a:t>
            </a:r>
            <a:endParaRPr lang="nl-NL"/>
          </a:p>
        </p:txBody>
      </p:sp>
      <p:sp>
        <p:nvSpPr>
          <p:cNvPr id="3" name="Tijdelijke aanduiding voor inhoud 2"/>
          <p:cNvSpPr>
            <a:spLocks noGrp="1"/>
          </p:cNvSpPr>
          <p:nvPr>
            <p:ph idx="1"/>
          </p:nvPr>
        </p:nvSpPr>
        <p:spPr/>
        <p:txBody>
          <a:bodyPr>
            <a:normAutofit lnSpcReduction="10000"/>
          </a:bodyPr>
          <a:lstStyle/>
          <a:p>
            <a:r>
              <a:rPr lang="nl-NL" dirty="0" smtClean="0"/>
              <a:t>Neem de </a:t>
            </a:r>
            <a:r>
              <a:rPr lang="nl-NL" dirty="0" err="1" smtClean="0"/>
              <a:t>sprite</a:t>
            </a:r>
            <a:r>
              <a:rPr lang="nl-NL" dirty="0" smtClean="0"/>
              <a:t> </a:t>
            </a:r>
            <a:br>
              <a:rPr lang="nl-NL" dirty="0" smtClean="0"/>
            </a:br>
            <a:r>
              <a:rPr lang="nl-NL" i="1" dirty="0" err="1" smtClean="0"/>
              <a:t>Load</a:t>
            </a:r>
            <a:r>
              <a:rPr lang="nl-NL" i="1" dirty="0" smtClean="0"/>
              <a:t> </a:t>
            </a:r>
            <a:r>
              <a:rPr lang="nl-NL" i="1" dirty="0" err="1" smtClean="0"/>
              <a:t>Verbose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r>
              <a:rPr lang="nl-NL" i="1" dirty="0" smtClean="0"/>
              <a:t> </a:t>
            </a:r>
            <a:r>
              <a:rPr lang="nl-NL" dirty="0" smtClean="0"/>
              <a:t>op</a:t>
            </a:r>
          </a:p>
          <a:p>
            <a:pPr lvl="1"/>
            <a:r>
              <a:rPr lang="nl-NL" i="1" dirty="0" smtClean="0"/>
              <a:t>Bedenk weer dat de </a:t>
            </a:r>
            <a:r>
              <a:rPr lang="nl-NL" i="1" dirty="0" smtClean="0"/>
              <a:t>muisknoppen </a:t>
            </a:r>
            <a:r>
              <a:rPr lang="nl-NL" i="1" dirty="0" smtClean="0"/>
              <a:t>mogelijk dood </a:t>
            </a:r>
            <a:r>
              <a:rPr lang="nl-NL" i="1" dirty="0" smtClean="0"/>
              <a:t>zijn bij </a:t>
            </a:r>
            <a:r>
              <a:rPr lang="nl-NL" i="1" dirty="0" smtClean="0"/>
              <a:t>het laden, zie eerder.</a:t>
            </a:r>
          </a:p>
          <a:p>
            <a:r>
              <a:rPr lang="nl-NL" dirty="0" smtClean="0"/>
              <a:t>Die </a:t>
            </a:r>
            <a:r>
              <a:rPr lang="nl-NL" dirty="0" err="1" smtClean="0"/>
              <a:t>sprite</a:t>
            </a:r>
            <a:r>
              <a:rPr lang="nl-NL" dirty="0" smtClean="0"/>
              <a:t> heeft een kleine groene cirkel die je kunt klikken om de extra blokken te krijgen elke keer dat je een bestand opnieuw opent.</a:t>
            </a:r>
          </a:p>
          <a:p>
            <a:pPr lvl="1"/>
            <a:r>
              <a:rPr lang="nl-NL" dirty="0" smtClean="0"/>
              <a:t>Vergelijk dat met het laden van de </a:t>
            </a:r>
            <a:r>
              <a:rPr lang="nl-NL" dirty="0" err="1" smtClean="0"/>
              <a:t>naam-waarde</a:t>
            </a:r>
            <a:r>
              <a:rPr lang="nl-NL" dirty="0" smtClean="0"/>
              <a:t> paren waarvoor je de andere </a:t>
            </a:r>
            <a:r>
              <a:rPr lang="nl-NL" dirty="0" err="1" smtClean="0"/>
              <a:t>sprite</a:t>
            </a:r>
            <a:r>
              <a:rPr lang="nl-NL" dirty="0" smtClean="0"/>
              <a:t> met het kleine groene vierkantje kunt gebruiken.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Bijlage</a:t>
            </a:r>
            <a:r>
              <a:rPr lang="en-US" dirty="0" smtClean="0"/>
              <a:t> B</a:t>
            </a:r>
            <a:r>
              <a:rPr lang="en-US" dirty="0"/>
              <a:t/>
            </a:r>
            <a:br>
              <a:rPr lang="en-US" dirty="0"/>
            </a:br>
            <a:r>
              <a:rPr lang="en-US" dirty="0" err="1" smtClean="0"/>
              <a:t>Als</a:t>
            </a:r>
            <a:r>
              <a:rPr lang="en-US" dirty="0" smtClean="0"/>
              <a:t> je Scratch 1.4 </a:t>
            </a:r>
            <a:r>
              <a:rPr lang="en-US" dirty="0" err="1" smtClean="0"/>
              <a:t>gebruikt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a:solidFill>
                  <a:schemeClr val="tx1"/>
                </a:solidFill>
              </a:rPr>
              <a:t>Arduino</a:t>
            </a:r>
            <a:r>
              <a:rPr lang="en-US" dirty="0">
                <a:solidFill>
                  <a:schemeClr val="tx1"/>
                </a:solidFill>
              </a:rPr>
              <a:t> </a:t>
            </a:r>
            <a:r>
              <a:rPr lang="en-US" dirty="0" err="1">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Raspberry Pi </a:t>
            </a:r>
          </a:p>
          <a:p>
            <a:pPr algn="ctr"/>
            <a:r>
              <a:rPr lang="en-US" dirty="0">
                <a:solidFill>
                  <a:schemeClr val="tx1"/>
                </a:solidFill>
              </a:rPr>
              <a:t>2B </a:t>
            </a:r>
            <a:r>
              <a:rPr lang="en-US" dirty="0" smtClean="0">
                <a:solidFill>
                  <a:schemeClr val="tx1"/>
                </a:solidFill>
              </a:rPr>
              <a:t>of </a:t>
            </a:r>
            <a:r>
              <a:rPr lang="en-US" dirty="0">
                <a:solidFill>
                  <a:schemeClr val="tx1"/>
                </a:solidFill>
              </a:rPr>
              <a:t>3B</a:t>
            </a:r>
            <a:endParaRPr lang="nl-NL" dirty="0">
              <a:solidFill>
                <a:schemeClr val="tx1"/>
              </a:solidFill>
            </a:endParaRPr>
          </a:p>
        </p:txBody>
      </p:sp>
      <p:sp>
        <p:nvSpPr>
          <p:cNvPr id="6" name="Titel 5"/>
          <p:cNvSpPr>
            <a:spLocks noGrp="1"/>
          </p:cNvSpPr>
          <p:nvPr>
            <p:ph type="title"/>
          </p:nvPr>
        </p:nvSpPr>
        <p:spPr/>
        <p:txBody>
          <a:bodyPr/>
          <a:lstStyle/>
          <a:p>
            <a:r>
              <a:rPr lang="en-US" dirty="0" smtClean="0"/>
              <a:t>De </a:t>
            </a:r>
            <a:r>
              <a:rPr lang="en-US" dirty="0" err="1" smtClean="0"/>
              <a:t>opzet</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73</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a:t>
            </a:r>
            <a:r>
              <a:rPr lang="en-US" dirty="0" err="1"/>
              <a:t>Config</a:t>
            </a:r>
            <a:r>
              <a:rPr lang="en-US" dirty="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Programma</a:t>
            </a:r>
            <a:r>
              <a:rPr lang="en-US" dirty="0" smtClean="0"/>
              <a:t> </a:t>
            </a:r>
            <a:r>
              <a:rPr lang="en-US" dirty="0"/>
              <a:t>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a:t>Remote Sensor Protocol Over socket 42001</a:t>
            </a:r>
          </a:p>
          <a:p>
            <a:r>
              <a:rPr lang="en-US" sz="1100" dirty="0" err="1" smtClean="0"/>
              <a:t>Globale</a:t>
            </a:r>
            <a:r>
              <a:rPr lang="en-US" sz="1100" dirty="0" smtClean="0"/>
              <a:t> </a:t>
            </a:r>
            <a:r>
              <a:rPr lang="en-US" sz="1100" dirty="0" err="1" smtClean="0"/>
              <a:t>variabelen</a:t>
            </a:r>
            <a:r>
              <a:rPr lang="en-US" sz="1100" dirty="0" smtClean="0"/>
              <a:t> </a:t>
            </a:r>
            <a:endParaRPr lang="en-US" sz="1100" dirty="0"/>
          </a:p>
          <a:p>
            <a:r>
              <a:rPr lang="en-US" sz="1100" dirty="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Defines function of the GPIO pins on the </a:t>
            </a:r>
            <a:r>
              <a:rPr lang="en-US" sz="1200" dirty="0" err="1">
                <a:solidFill>
                  <a:schemeClr val="tx1"/>
                </a:solidFill>
              </a:rPr>
              <a:t>Arduino</a:t>
            </a:r>
            <a:r>
              <a:rPr lang="en-US" sz="1200" dirty="0">
                <a:solidFill>
                  <a:schemeClr val="tx1"/>
                </a:solidFill>
              </a:rPr>
              <a:t> (and </a:t>
            </a:r>
            <a:r>
              <a:rPr lang="en-US" sz="1200" dirty="0" err="1">
                <a:solidFill>
                  <a:schemeClr val="tx1"/>
                </a:solidFill>
              </a:rPr>
              <a:t>RPi</a:t>
            </a:r>
            <a:r>
              <a:rPr lang="en-US" sz="1200" dirty="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Prepared by the teacher or expert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Definiëren van de </a:t>
            </a:r>
            <a:r>
              <a:rPr lang="nl-NL" dirty="0" err="1" smtClean="0"/>
              <a:t>config</a:t>
            </a:r>
            <a:r>
              <a:rPr lang="nl-NL" dirty="0" smtClean="0"/>
              <a:t> file</a:t>
            </a:r>
            <a:endParaRPr lang="nl-NL" dirty="0"/>
          </a:p>
        </p:txBody>
      </p:sp>
      <p:sp>
        <p:nvSpPr>
          <p:cNvPr id="5" name="Tijdelijke aanduiding voor inhoud 4"/>
          <p:cNvSpPr>
            <a:spLocks noGrp="1"/>
          </p:cNvSpPr>
          <p:nvPr>
            <p:ph idx="1"/>
          </p:nvPr>
        </p:nvSpPr>
        <p:spPr/>
        <p:txBody>
          <a:bodyPr/>
          <a:lstStyle/>
          <a:p>
            <a:r>
              <a:rPr lang="nl-NL" dirty="0" smtClean="0"/>
              <a:t>Niets nieuws onder de zon, je kunt </a:t>
            </a:r>
            <a:r>
              <a:rPr lang="nl-NL" dirty="0" smtClean="0"/>
              <a:t>precies dezelfde </a:t>
            </a:r>
            <a:r>
              <a:rPr lang="nl-NL" dirty="0" err="1" smtClean="0"/>
              <a:t>config</a:t>
            </a:r>
            <a:r>
              <a:rPr lang="nl-NL" dirty="0" smtClean="0"/>
              <a:t> file gebruiken voor </a:t>
            </a:r>
            <a:r>
              <a:rPr lang="nl-NL" dirty="0" smtClean="0"/>
              <a:t>Scratch 1.4 als voor Scratch 2.</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74</a:t>
            </a:fld>
            <a:endParaRPr lang="nl-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Maak</a:t>
            </a:r>
            <a:r>
              <a:rPr lang="en-US" dirty="0" smtClean="0"/>
              <a:t> het Scratch </a:t>
            </a:r>
            <a:r>
              <a:rPr lang="en-US" dirty="0" err="1" smtClean="0"/>
              <a:t>programma</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a:t>Start Scratch           </a:t>
            </a:r>
            <a:r>
              <a:rPr lang="en-US" dirty="0">
                <a:sym typeface="Wingdings" pitchFamily="2" charset="2"/>
              </a:rPr>
              <a:t> </a:t>
            </a:r>
            <a:r>
              <a:rPr lang="en-US" dirty="0"/>
              <a:t>Programming </a:t>
            </a:r>
            <a:r>
              <a:rPr lang="en-US" dirty="0">
                <a:sym typeface="Wingdings" pitchFamily="2" charset="2"/>
              </a:rPr>
              <a:t> Scratch</a:t>
            </a:r>
            <a:endParaRPr lang="en-US" dirty="0"/>
          </a:p>
          <a:p>
            <a:r>
              <a:rPr lang="en-US" dirty="0"/>
              <a:t>Enable remote connections (right click on </a:t>
            </a:r>
            <a:r>
              <a:rPr lang="en-US" i="1" dirty="0"/>
              <a:t>sensor value</a:t>
            </a:r>
            <a:r>
              <a:rPr lang="en-US" dirty="0"/>
              <a:t>)</a:t>
            </a:r>
          </a:p>
          <a:p>
            <a:r>
              <a:rPr lang="en-US" dirty="0"/>
              <a:t>Create the variable </a:t>
            </a:r>
            <a:r>
              <a:rPr lang="en-US" i="1" dirty="0" err="1"/>
              <a:t>BigRedLED</a:t>
            </a:r>
            <a:r>
              <a:rPr lang="en-US" dirty="0"/>
              <a:t>, available to all sprites</a:t>
            </a:r>
          </a:p>
          <a:p>
            <a:r>
              <a:rPr lang="en-US" dirty="0"/>
              <a:t>Make the variable visible (tick the box in front)</a:t>
            </a:r>
          </a:p>
          <a:p>
            <a:r>
              <a:rPr lang="en-US" dirty="0"/>
              <a:t>Make the </a:t>
            </a:r>
            <a:r>
              <a:rPr lang="en-US" i="1" dirty="0"/>
              <a:t>Button</a:t>
            </a:r>
            <a:r>
              <a:rPr lang="en-US" dirty="0"/>
              <a:t> sensor visible</a:t>
            </a:r>
          </a:p>
          <a:p>
            <a:r>
              <a:rPr lang="en-US" dirty="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267744"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Programma in Scratch 1.4</a:t>
            </a:r>
            <a:endParaRPr lang="nl-NL"/>
          </a:p>
        </p:txBody>
      </p:sp>
      <p:sp>
        <p:nvSpPr>
          <p:cNvPr id="3" name="Tijdelijke aanduiding voor inhoud 2"/>
          <p:cNvSpPr>
            <a:spLocks noGrp="1"/>
          </p:cNvSpPr>
          <p:nvPr>
            <p:ph idx="1"/>
          </p:nvPr>
        </p:nvSpPr>
        <p:spPr>
          <a:xfrm>
            <a:off x="457200" y="1200151"/>
            <a:ext cx="4042792" cy="3394472"/>
          </a:xfrm>
        </p:spPr>
        <p:txBody>
          <a:bodyPr/>
          <a:lstStyle/>
          <a:p>
            <a:r>
              <a:rPr lang="nl-NL" smtClean="0"/>
              <a:t>Maak dit programma in Scratch dat de BigRedLED laat oplichten als de knop losgelaten wordt.</a:t>
            </a:r>
          </a:p>
          <a:p>
            <a:r>
              <a:rPr lang="nl-NL" smtClean="0"/>
              <a:t>Test of het werkt.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Verder …</a:t>
            </a:r>
            <a:endParaRPr lang="nl-NL"/>
          </a:p>
        </p:txBody>
      </p:sp>
      <p:sp>
        <p:nvSpPr>
          <p:cNvPr id="3" name="Tijdelijke aanduiding voor inhoud 2"/>
          <p:cNvSpPr>
            <a:spLocks noGrp="1"/>
          </p:cNvSpPr>
          <p:nvPr>
            <p:ph idx="1"/>
          </p:nvPr>
        </p:nvSpPr>
        <p:spPr/>
        <p:txBody>
          <a:bodyPr/>
          <a:lstStyle/>
          <a:p>
            <a:r>
              <a:rPr lang="nl-NL" dirty="0" smtClean="0"/>
              <a:t>Je kunt nu verder kijken naar het Scratch 2 materiaal eerder in deze presentatie.</a:t>
            </a:r>
          </a:p>
          <a:p>
            <a:r>
              <a:rPr lang="nl-NL" dirty="0" smtClean="0"/>
              <a:t>Probeer uit om de </a:t>
            </a:r>
            <a:r>
              <a:rPr lang="nl-NL" dirty="0" err="1" smtClean="0"/>
              <a:t>BigGreenLED</a:t>
            </a:r>
            <a:r>
              <a:rPr lang="nl-NL" dirty="0" smtClean="0"/>
              <a:t> toe te voegen en dezelfde blokken om daarmee te werken.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Bijlage</a:t>
            </a:r>
            <a:r>
              <a:rPr lang="en-US" dirty="0" smtClean="0"/>
              <a:t> C</a:t>
            </a:r>
            <a:r>
              <a:rPr lang="en-US" dirty="0"/>
              <a:t/>
            </a:r>
            <a:br>
              <a:rPr lang="en-US" dirty="0"/>
            </a:br>
            <a:r>
              <a:rPr lang="en-US" dirty="0" smtClean="0"/>
              <a:t>Basis </a:t>
            </a:r>
            <a:r>
              <a:rPr lang="en-US" dirty="0" err="1" smtClean="0"/>
              <a:t>elektronica</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Nog</a:t>
            </a:r>
            <a:r>
              <a:rPr lang="en-US" dirty="0" smtClean="0"/>
              <a:t> toe </a:t>
            </a:r>
            <a:r>
              <a:rPr lang="en-US" dirty="0" err="1" smtClean="0"/>
              <a:t>te</a:t>
            </a:r>
            <a:r>
              <a:rPr lang="en-US" dirty="0" smtClean="0"/>
              <a:t> </a:t>
            </a:r>
            <a:r>
              <a:rPr lang="en-US" dirty="0" err="1" smtClean="0"/>
              <a:t>voegen</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Versies</a:t>
            </a:r>
            <a:r>
              <a:rPr lang="en-US" dirty="0" smtClean="0"/>
              <a:t> van Scratch</a:t>
            </a:r>
            <a:endParaRPr lang="nl-NL" dirty="0"/>
          </a:p>
        </p:txBody>
      </p:sp>
      <p:sp>
        <p:nvSpPr>
          <p:cNvPr id="3" name="Tijdelijke aanduiding voor inhoud 2"/>
          <p:cNvSpPr>
            <a:spLocks noGrp="1"/>
          </p:cNvSpPr>
          <p:nvPr>
            <p:ph idx="1"/>
          </p:nvPr>
        </p:nvSpPr>
        <p:spPr/>
        <p:txBody>
          <a:bodyPr/>
          <a:lstStyle/>
          <a:p>
            <a:r>
              <a:rPr lang="nl-NL" dirty="0" err="1" smtClean="0"/>
              <a:t>scratchClient</a:t>
            </a:r>
            <a:r>
              <a:rPr lang="nl-NL" dirty="0" smtClean="0"/>
              <a:t> kan werken met</a:t>
            </a:r>
          </a:p>
          <a:p>
            <a:pPr lvl="1"/>
            <a:r>
              <a:rPr lang="nl-NL" dirty="0" smtClean="0"/>
              <a:t>Scratch 1.4</a:t>
            </a:r>
          </a:p>
          <a:p>
            <a:pPr lvl="1"/>
            <a:r>
              <a:rPr lang="nl-NL" dirty="0" smtClean="0"/>
              <a:t>De (voor </a:t>
            </a:r>
            <a:r>
              <a:rPr lang="nl-NL" dirty="0" err="1" smtClean="0"/>
              <a:t>Raspberry</a:t>
            </a:r>
            <a:r>
              <a:rPr lang="nl-NL" dirty="0" smtClean="0"/>
              <a:t> Pi) nieuwe Scratch 2</a:t>
            </a:r>
          </a:p>
          <a:p>
            <a:r>
              <a:rPr lang="nl-NL" dirty="0" smtClean="0"/>
              <a:t>Deze workshop is gemaakt voor Scratch 2</a:t>
            </a:r>
          </a:p>
          <a:p>
            <a:pPr lvl="1"/>
            <a:r>
              <a:rPr lang="nl-NL" dirty="0" smtClean="0"/>
              <a:t>Scratch 2 op </a:t>
            </a:r>
            <a:r>
              <a:rPr lang="nl-NL" dirty="0" err="1" smtClean="0"/>
              <a:t>Raspberry</a:t>
            </a:r>
            <a:r>
              <a:rPr lang="nl-NL" dirty="0" smtClean="0"/>
              <a:t> Pi heeft een aantal fouten, maar daar zullen we omheen werken.</a:t>
            </a:r>
          </a:p>
          <a:p>
            <a:pPr lvl="1"/>
            <a:r>
              <a:rPr lang="nl-NL" dirty="0" smtClean="0"/>
              <a:t>Als je wilt zien hoe het te doen voor Scratch 1.4, zie het eind van de presentatie in Appendix 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smtClean="0"/>
              <a:t>Appendix </a:t>
            </a:r>
            <a:r>
              <a:rPr lang="nl-NL" smtClean="0"/>
              <a:t>D</a:t>
            </a:r>
            <a:r>
              <a:rPr lang="nl-NL" smtClean="0"/>
              <a:t/>
            </a:r>
            <a:br>
              <a:rPr lang="nl-NL" smtClean="0"/>
            </a:br>
            <a:r>
              <a:rPr lang="nl-NL" smtClean="0"/>
              <a:t>Meer </a:t>
            </a:r>
            <a:r>
              <a:rPr lang="nl-NL" smtClean="0"/>
              <a:t>informatie</a:t>
            </a:r>
            <a:endParaRPr lang="nl-NL"/>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smtClean="0"/>
              <a:t>Meer </a:t>
            </a:r>
            <a:r>
              <a:rPr lang="nl-NL" smtClean="0"/>
              <a:t>informatie</a:t>
            </a:r>
            <a:endParaRPr lang="nl-NL"/>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nl-NL" smtClean="0"/>
              <a:t>Al </a:t>
            </a:r>
            <a:r>
              <a:rPr lang="nl-NL" smtClean="0"/>
              <a:t>het workshop </a:t>
            </a:r>
            <a:r>
              <a:rPr lang="nl-NL" smtClean="0"/>
              <a:t>materiaal</a:t>
            </a:r>
            <a:endParaRPr lang="nl-NL" smtClean="0"/>
          </a:p>
          <a:p>
            <a:pPr lvl="1"/>
            <a:r>
              <a:rPr lang="nl-NL" smtClean="0">
                <a:hlinkClick r:id="rId3"/>
              </a:rPr>
              <a:t>www.github.com</a:t>
            </a:r>
            <a:r>
              <a:rPr lang="nl-NL" smtClean="0"/>
              <a:t> and zoek naar </a:t>
            </a:r>
            <a:r>
              <a:rPr lang="nl-NL" i="1" smtClean="0"/>
              <a:t>scratchClient </a:t>
            </a:r>
            <a:r>
              <a:rPr lang="nl-NL" i="1" smtClean="0"/>
              <a:t>Tutorials</a:t>
            </a:r>
            <a:endParaRPr lang="nl-NL" i="1" smtClean="0"/>
          </a:p>
          <a:p>
            <a:r>
              <a:rPr lang="nl-NL" smtClean="0"/>
              <a:t>scratchClient</a:t>
            </a:r>
            <a:endParaRPr lang="nl-NL" smtClean="0"/>
          </a:p>
          <a:p>
            <a:pPr lvl="1"/>
            <a:r>
              <a:rPr lang="nl-NL" smtClean="0">
                <a:hlinkClick r:id="rId4"/>
              </a:rPr>
              <a:t>http</a:t>
            </a:r>
            <a:r>
              <a:rPr lang="nl-NL" smtClean="0">
                <a:hlinkClick r:id="rId4"/>
              </a:rPr>
              <a:t>://heppg.de/ikg/wordpress/?page_id=6</a:t>
            </a:r>
            <a:endParaRPr lang="nl-NL" smtClean="0"/>
          </a:p>
          <a:p>
            <a:r>
              <a:rPr lang="nl-NL" smtClean="0"/>
              <a:t>Scratch</a:t>
            </a:r>
          </a:p>
          <a:p>
            <a:pPr lvl="1"/>
            <a:r>
              <a:rPr lang="nl-NL" smtClean="0">
                <a:hlinkClick r:id="rId5"/>
              </a:rPr>
              <a:t>https</a:t>
            </a:r>
            <a:r>
              <a:rPr lang="nl-NL" smtClean="0">
                <a:hlinkClick r:id="rId5"/>
              </a:rPr>
              <a:t>://scratch.mit.edu/</a:t>
            </a:r>
            <a:endParaRPr lang="nl-NL" smtClean="0"/>
          </a:p>
          <a:p>
            <a:r>
              <a:rPr lang="nl-NL" smtClean="0"/>
              <a:t>Scratch on Raspberry Pi</a:t>
            </a:r>
          </a:p>
          <a:p>
            <a:pPr lvl="1"/>
            <a:r>
              <a:rPr lang="nl-NL" smtClean="0">
                <a:hlinkClick r:id="rId6"/>
              </a:rPr>
              <a:t>https</a:t>
            </a:r>
            <a:r>
              <a:rPr lang="nl-NL" smtClean="0">
                <a:hlinkClick r:id="rId6"/>
              </a:rPr>
              <a:t>://</a:t>
            </a:r>
            <a:r>
              <a:rPr lang="nl-NL" smtClean="0">
                <a:hlinkClick r:id="rId6"/>
              </a:rPr>
              <a:t>www.raspberrypi.org/forums/viewforum.php?f=77</a:t>
            </a:r>
            <a:endParaRPr lang="nl-NL" smtClean="0"/>
          </a:p>
          <a:p>
            <a:r>
              <a:rPr lang="nl-NL" smtClean="0"/>
              <a:t>Raspberry </a:t>
            </a:r>
            <a:r>
              <a:rPr lang="nl-NL" smtClean="0"/>
              <a:t>Pi</a:t>
            </a:r>
            <a:endParaRPr lang="nl-NL" smtClean="0"/>
          </a:p>
          <a:p>
            <a:pPr lvl="1"/>
            <a:r>
              <a:rPr lang="nl-NL" smtClean="0">
                <a:hlinkClick r:id="rId7"/>
              </a:rPr>
              <a:t>https</a:t>
            </a:r>
            <a:r>
              <a:rPr lang="nl-NL" smtClean="0">
                <a:hlinkClick r:id="rId7"/>
              </a:rPr>
              <a:t>://www.raspberrypi.org/</a:t>
            </a:r>
            <a:endParaRPr lang="nl-NL" smtClean="0"/>
          </a:p>
          <a:p>
            <a:r>
              <a:rPr lang="nl-NL" smtClean="0"/>
              <a:t>Arduino</a:t>
            </a:r>
            <a:endParaRPr lang="nl-NL" smtClean="0"/>
          </a:p>
          <a:p>
            <a:pPr lvl="1"/>
            <a:r>
              <a:rPr lang="nl-NL" smtClean="0">
                <a:hlinkClick r:id="rId8"/>
              </a:rPr>
              <a:t>https</a:t>
            </a:r>
            <a:r>
              <a:rPr lang="nl-NL" smtClean="0">
                <a:hlinkClick r:id="rId8"/>
              </a:rPr>
              <a:t>://www.arduino.cc/</a:t>
            </a:r>
            <a:endParaRPr lang="nl-NL"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err="1" smtClean="0"/>
              <a:t>Eind</a:t>
            </a:r>
            <a:r>
              <a:rPr lang="en-US" dirty="0" smtClean="0"/>
              <a:t> van de </a:t>
            </a:r>
            <a:r>
              <a:rPr lang="en-US" b="1" dirty="0"/>
              <a:t>beginners</a:t>
            </a:r>
            <a:r>
              <a:rPr lang="en-US" dirty="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82</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Slechts een paar regels vandaag</a:t>
            </a:r>
            <a:endParaRPr lang="nl-NL"/>
          </a:p>
        </p:txBody>
      </p:sp>
      <p:sp>
        <p:nvSpPr>
          <p:cNvPr id="3" name="Tijdelijke aanduiding voor inhoud 2"/>
          <p:cNvSpPr>
            <a:spLocks noGrp="1"/>
          </p:cNvSpPr>
          <p:nvPr>
            <p:ph idx="1"/>
          </p:nvPr>
        </p:nvSpPr>
        <p:spPr>
          <a:xfrm>
            <a:off x="457200" y="1059582"/>
            <a:ext cx="8229600" cy="3744416"/>
          </a:xfrm>
        </p:spPr>
        <p:txBody>
          <a:bodyPr>
            <a:normAutofit fontScale="85000" lnSpcReduction="20000"/>
          </a:bodyPr>
          <a:lstStyle/>
          <a:p>
            <a:r>
              <a:rPr lang="nl-NL" dirty="0" smtClean="0"/>
              <a:t>Plaats altijd weerstanden in serie met de componenten als dat is aangegeven. </a:t>
            </a:r>
          </a:p>
          <a:p>
            <a:pPr lvl="1"/>
            <a:r>
              <a:rPr lang="nl-NL" dirty="0" smtClean="0"/>
              <a:t>Als je denkt dat </a:t>
            </a:r>
            <a:r>
              <a:rPr lang="nl-NL" dirty="0" err="1" smtClean="0"/>
              <a:t>dat</a:t>
            </a:r>
            <a:r>
              <a:rPr lang="nl-NL" dirty="0" smtClean="0"/>
              <a:t> niet nodig is, vertel het en we zullen de noodzaak uitleggen.</a:t>
            </a:r>
          </a:p>
          <a:p>
            <a:r>
              <a:rPr lang="nl-NL" dirty="0" smtClean="0"/>
              <a:t>Als je de bedrading verandert</a:t>
            </a:r>
          </a:p>
          <a:p>
            <a:pPr marL="711200" lvl="1" indent="-457200">
              <a:buFont typeface="+mj-lt"/>
              <a:buAutoNum type="arabicPeriod"/>
            </a:pPr>
            <a:r>
              <a:rPr lang="nl-NL" dirty="0" smtClean="0"/>
              <a:t>Trek de USB kabel uit de </a:t>
            </a:r>
            <a:r>
              <a:rPr lang="nl-NL" dirty="0" err="1" smtClean="0"/>
              <a:t>Arduino</a:t>
            </a:r>
            <a:r>
              <a:rPr lang="nl-NL" dirty="0" smtClean="0"/>
              <a:t> Nano</a:t>
            </a:r>
          </a:p>
          <a:p>
            <a:pPr marL="711200" lvl="1" indent="-457200">
              <a:buFont typeface="+mj-lt"/>
              <a:buAutoNum type="arabicPeriod"/>
            </a:pPr>
            <a:r>
              <a:rPr lang="nl-NL" dirty="0" smtClean="0"/>
              <a:t>Trek de 9 volt kabel eruit</a:t>
            </a:r>
          </a:p>
          <a:p>
            <a:pPr marL="711200" lvl="1" indent="-457200">
              <a:buFont typeface="+mj-lt"/>
              <a:buAutoNum type="arabicPeriod"/>
            </a:pPr>
            <a:r>
              <a:rPr lang="nl-NL" dirty="0" smtClean="0"/>
              <a:t>Controleer, controleer tweemaal en controleer nogmaals dat de bedrading correct is. </a:t>
            </a:r>
            <a:br>
              <a:rPr lang="nl-NL" dirty="0" smtClean="0"/>
            </a:br>
            <a:r>
              <a:rPr lang="nl-NL" dirty="0" smtClean="0"/>
              <a:t>Je kunt componenten opblazen als je </a:t>
            </a:r>
            <a:r>
              <a:rPr lang="nl-NL" dirty="0" err="1" smtClean="0"/>
              <a:t>bedradingsfouten</a:t>
            </a:r>
            <a:r>
              <a:rPr lang="nl-NL" dirty="0" smtClean="0"/>
              <a:t> maakt!</a:t>
            </a:r>
          </a:p>
          <a:p>
            <a:pPr marL="711200" lvl="1" indent="-457200">
              <a:buFont typeface="+mj-lt"/>
              <a:buAutoNum type="arabicPeriod"/>
            </a:pPr>
            <a:r>
              <a:rPr lang="nl-NL" dirty="0" smtClean="0"/>
              <a:t>Zorg dat jullie </a:t>
            </a:r>
            <a:r>
              <a:rPr lang="nl-NL" b="1" dirty="0" smtClean="0"/>
              <a:t>beiden</a:t>
            </a:r>
            <a:r>
              <a:rPr lang="nl-NL" dirty="0" smtClean="0"/>
              <a:t> (4 ogen principe) overtuigd zijn dat de bedrading in</a:t>
            </a:r>
            <a:br>
              <a:rPr lang="nl-NL" dirty="0" smtClean="0"/>
            </a:br>
            <a:r>
              <a:rPr lang="nl-NL" dirty="0" smtClean="0"/>
              <a:t>orde is voordat je de kabels opnieuw aansluit.</a:t>
            </a:r>
          </a:p>
          <a:p>
            <a:pPr marL="711200" lvl="1" indent="-457200">
              <a:buFont typeface="+mj-lt"/>
              <a:buAutoNum type="arabicPeriod"/>
            </a:pPr>
            <a:r>
              <a:rPr lang="nl-NL" dirty="0" smtClean="0"/>
              <a:t>Na het wijzigen van een </a:t>
            </a:r>
            <a:r>
              <a:rPr lang="nl-NL" dirty="0" err="1" smtClean="0"/>
              <a:t>config</a:t>
            </a:r>
            <a:r>
              <a:rPr lang="nl-NL" dirty="0" smtClean="0"/>
              <a:t> file: start </a:t>
            </a:r>
            <a:r>
              <a:rPr lang="nl-NL" dirty="0" err="1" smtClean="0"/>
              <a:t>scratchClient</a:t>
            </a:r>
            <a:r>
              <a:rPr lang="nl-NL" dirty="0" smtClean="0"/>
              <a:t> opnieuw</a:t>
            </a:r>
          </a:p>
          <a:p>
            <a:r>
              <a:rPr lang="nl-NL" dirty="0" smtClean="0"/>
              <a:t>Als iets kapot gaat: we hebben extra materiaal</a:t>
            </a:r>
          </a:p>
          <a:p>
            <a:pPr lvl="1"/>
            <a:r>
              <a:rPr lang="nl-NL" dirty="0" smtClean="0"/>
              <a:t>Stop s.v.p. </a:t>
            </a:r>
            <a:r>
              <a:rPr lang="nl-NL" b="1" i="1" dirty="0" smtClean="0"/>
              <a:t>nooit</a:t>
            </a:r>
            <a:r>
              <a:rPr lang="nl-NL" dirty="0" smtClean="0"/>
              <a:t> iets dat kapot is terug in de doos.</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4788024" y="2211710"/>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a:p>
        </p:txBody>
      </p:sp>
      <p:pic>
        <p:nvPicPr>
          <p:cNvPr id="10" name="Picture 2"/>
          <p:cNvPicPr>
            <a:picLocks noChangeAspect="1" noChangeArrowheads="1"/>
          </p:cNvPicPr>
          <p:nvPr/>
        </p:nvPicPr>
        <p:blipFill>
          <a:blip r:embed="rId6" cstate="print"/>
          <a:srcRect l="61974" t="81180"/>
          <a:stretch>
            <a:fillRect/>
          </a:stretch>
        </p:blipFill>
        <p:spPr bwMode="auto">
          <a:xfrm>
            <a:off x="3779912" y="2427734"/>
            <a:ext cx="502300" cy="242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22629</TotalTime>
  <Words>4325</Words>
  <Application>Microsoft Office PowerPoint</Application>
  <PresentationFormat>Diavoorstelling (16:9)</PresentationFormat>
  <Paragraphs>658</Paragraphs>
  <Slides>82</Slides>
  <Notes>60</Notes>
  <HiddenSlides>0</HiddenSlides>
  <MMClips>0</MMClips>
  <ScaleCrop>false</ScaleCrop>
  <HeadingPairs>
    <vt:vector size="4" baseType="variant">
      <vt:variant>
        <vt:lpstr>Thema</vt:lpstr>
      </vt:variant>
      <vt:variant>
        <vt:i4>1</vt:i4>
      </vt:variant>
      <vt:variant>
        <vt:lpstr>Diatitels</vt:lpstr>
      </vt:variant>
      <vt:variant>
        <vt:i4>82</vt:i4>
      </vt:variant>
    </vt:vector>
  </HeadingPairs>
  <TitlesOfParts>
    <vt:vector size="83" baseType="lpstr">
      <vt:lpstr>Office-thema</vt:lpstr>
      <vt:lpstr>Physical computing vanuit Scratch met gebruik van scratchClient – Beginners  Bestuur servo’s, LEDs en meer vanuit Scratch met gebruik van RPi, Arduino, scratchClient</vt:lpstr>
      <vt:lpstr>Deel 1: Introductie</vt:lpstr>
      <vt:lpstr>On-line video’s </vt:lpstr>
      <vt:lpstr>Organisatie van de workshop</vt:lpstr>
      <vt:lpstr>Doelen</vt:lpstr>
      <vt:lpstr>Geen doel</vt:lpstr>
      <vt:lpstr>Voorbeeld van wat gemaakt kan worden met Scratch en scratchClient</vt:lpstr>
      <vt:lpstr>Versies van Scratch</vt:lpstr>
      <vt:lpstr>Slechts een paar regels vandaag</vt:lpstr>
      <vt:lpstr>De opzet</vt:lpstr>
      <vt:lpstr>Vaak gevraagd: waarom een Arduino gebruiken?</vt:lpstr>
      <vt:lpstr>Kies wat je wilt doen</vt:lpstr>
      <vt:lpstr>Deel 2: Leer de componenten kennen</vt:lpstr>
      <vt:lpstr>Breadboard</vt:lpstr>
      <vt:lpstr>De Arduino Nano en het adapterbord</vt:lpstr>
      <vt:lpstr>Hoe het bord eruit ziet …</vt:lpstr>
      <vt:lpstr>… aan het eind van de gevorderden workshop …</vt:lpstr>
      <vt:lpstr>… en aan het eind van de geavanceerde workshop</vt:lpstr>
      <vt:lpstr>Deel 3: Het laden van de schets in the Arduino (in deze workshop: naar keuze, thuis: noodzakelijk)</vt:lpstr>
      <vt:lpstr>Voorbereiden van het programmeren van de Arduino Nano</vt:lpstr>
      <vt:lpstr>ScratchClient laden in de Arduino</vt:lpstr>
      <vt:lpstr>Deel 4: Definiëren van de  configuratie</vt:lpstr>
      <vt:lpstr>Start het config tool</vt:lpstr>
      <vt:lpstr>Definieer de eerste config file</vt:lpstr>
      <vt:lpstr>Sla de config file op</vt:lpstr>
      <vt:lpstr>Deel 5: Bedraad het bord en doe de eerste setup</vt:lpstr>
      <vt:lpstr>Leg het bord zo voor je</vt:lpstr>
      <vt:lpstr>Gebruik korte draden en gebruik de aangegeven gaten</vt:lpstr>
      <vt:lpstr>Sluit de voedingsdraden aan</vt:lpstr>
      <vt:lpstr>Plaats de rode LED en de knop</vt:lpstr>
      <vt:lpstr>Waarom zetten we een weerstand in serie met de LED?</vt:lpstr>
      <vt:lpstr>Wat heeft een Arduino nodig op een Digitale Input pen?</vt:lpstr>
      <vt:lpstr>Het maken van een LOW waarde</vt:lpstr>
      <vt:lpstr>Het maken van een HIGH waarde</vt:lpstr>
      <vt:lpstr>Het maken van een HIGH waarde zonder externe weerstand</vt:lpstr>
      <vt:lpstr>Gevaar van fout configureren</vt:lpstr>
      <vt:lpstr>Een weerstand in serie met de knop voorkomt schade</vt:lpstr>
      <vt:lpstr>Als de poort correct is geconfigureerd als Digital In dan is een weerstand in serie prima</vt:lpstr>
      <vt:lpstr>Controleer en controleer nogmaals</vt:lpstr>
      <vt:lpstr>Breng de dingen samen</vt:lpstr>
      <vt:lpstr>Start Scratch 2</vt:lpstr>
      <vt:lpstr>Dia 42</vt:lpstr>
      <vt:lpstr>Dia 43</vt:lpstr>
      <vt:lpstr>Maak het Scratch programma</vt:lpstr>
      <vt:lpstr>Werkt het? (zie de volgende pagina voor hulp)</vt:lpstr>
      <vt:lpstr>Je kunt de waarden die uitgewisseld worden in de gaten houden</vt:lpstr>
      <vt:lpstr>Wijzig het programma</vt:lpstr>
      <vt:lpstr>Wat als het niet werkt?</vt:lpstr>
      <vt:lpstr>Herinnering …</vt:lpstr>
      <vt:lpstr>Deel 6: Toevoegen van de grote groene LED</vt:lpstr>
      <vt:lpstr>Toevoegen van de groene LED</vt:lpstr>
      <vt:lpstr>Controleer en sluit weer aan</vt:lpstr>
      <vt:lpstr>Werk de config file bij en herstart scratchClient</vt:lpstr>
      <vt:lpstr>Werk Scratch bij</vt:lpstr>
      <vt:lpstr>Dit is het eind van de beginners workshop</vt:lpstr>
      <vt:lpstr>Overzicht van de volgende niveau’s</vt:lpstr>
      <vt:lpstr>Deel 10: Neem je werk mee naar huis</vt:lpstr>
      <vt:lpstr>Wil je je werk mee naar huis nemen?</vt:lpstr>
      <vt:lpstr>Deel 11: Samenvatting en wat te onthouden</vt:lpstr>
      <vt:lpstr>Onthouden uit beginners workshop</vt:lpstr>
      <vt:lpstr>Deel 12: Afbreken en opruimen</vt:lpstr>
      <vt:lpstr>Als je scratchClient dag hier eindigt…</vt:lpstr>
      <vt:lpstr>Bijlage A Extensie blokken in Scratch 2</vt:lpstr>
      <vt:lpstr>Hoe moet je extensieblokken toevoegen?</vt:lpstr>
      <vt:lpstr>Stap 2:  Start Scratch 2</vt:lpstr>
      <vt:lpstr>Stap 3: Laad scratchClient  blokken (1 van 2)</vt:lpstr>
      <vt:lpstr>Stap 4-7: Laad scratchClient blocks (2 van 2)</vt:lpstr>
      <vt:lpstr>De blokken worden niet opgeslagen</vt:lpstr>
      <vt:lpstr>Alternatief voor for stappen 4 – 7 </vt:lpstr>
      <vt:lpstr>Een andere representatie van blokken</vt:lpstr>
      <vt:lpstr>Makkelijke manier om de verbose versie van de blokken te krijgen</vt:lpstr>
      <vt:lpstr>Bijlage B Als je Scratch 1.4 gebruikt</vt:lpstr>
      <vt:lpstr>De opzet</vt:lpstr>
      <vt:lpstr>Definiëren van de config file</vt:lpstr>
      <vt:lpstr>Maak het Scratch programma</vt:lpstr>
      <vt:lpstr>Programma in Scratch 1.4</vt:lpstr>
      <vt:lpstr>Verder …</vt:lpstr>
      <vt:lpstr>Bijlage C Basis elektronica</vt:lpstr>
      <vt:lpstr>Nog toe te voegen</vt:lpstr>
      <vt:lpstr>Appendix D Meer informatie</vt:lpstr>
      <vt:lpstr>Meer informatie</vt:lpstr>
      <vt:lpstr>Eind van de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655</cp:revision>
  <dcterms:created xsi:type="dcterms:W3CDTF">2016-12-25T05:55:15Z</dcterms:created>
  <dcterms:modified xsi:type="dcterms:W3CDTF">2018-09-02T17:27:44Z</dcterms:modified>
</cp:coreProperties>
</file>